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79" r:id="rId8"/>
    <p:sldId id="280" r:id="rId9"/>
    <p:sldId id="264" r:id="rId10"/>
    <p:sldId id="265" r:id="rId11"/>
    <p:sldId id="281" r:id="rId12"/>
    <p:sldId id="295" r:id="rId13"/>
    <p:sldId id="267" r:id="rId14"/>
    <p:sldId id="282" r:id="rId15"/>
    <p:sldId id="268" r:id="rId16"/>
    <p:sldId id="283" r:id="rId17"/>
    <p:sldId id="269" r:id="rId18"/>
    <p:sldId id="284" r:id="rId19"/>
    <p:sldId id="294" r:id="rId20"/>
    <p:sldId id="270" r:id="rId21"/>
    <p:sldId id="285" r:id="rId22"/>
    <p:sldId id="293" r:id="rId23"/>
    <p:sldId id="271" r:id="rId24"/>
    <p:sldId id="286" r:id="rId25"/>
    <p:sldId id="272" r:id="rId26"/>
    <p:sldId id="288" r:id="rId27"/>
    <p:sldId id="287" r:id="rId28"/>
    <p:sldId id="289" r:id="rId29"/>
    <p:sldId id="292" r:id="rId30"/>
    <p:sldId id="273" r:id="rId31"/>
    <p:sldId id="290" r:id="rId32"/>
    <p:sldId id="291" r:id="rId33"/>
  </p:sldIdLst>
  <p:sldSz cx="9144000" cy="6858000" type="screen4x3"/>
  <p:notesSz cx="6858000" cy="9144000"/>
  <p:defaultTextStyle>
    <a:defPPr>
      <a:defRPr lang="nl-B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7990"/>
    <a:srgbClr val="007C86"/>
    <a:srgbClr val="00646C"/>
    <a:srgbClr val="1D6B6E"/>
    <a:srgbClr val="419575"/>
    <a:srgbClr val="D8E6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2" d="100"/>
          <a:sy n="72" d="100"/>
        </p:scale>
        <p:origin x="3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3D1AC-F4BE-4FAB-ADBF-B77D1012B122}" type="datetimeFigureOut">
              <a:rPr lang="nl-BE"/>
              <a:pPr>
                <a:defRPr/>
              </a:pPr>
              <a:t>4/02/2020</a:t>
            </a:fld>
            <a:endParaRPr lang="nl-B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1F442-9DE4-4FEC-B98E-B52FEFEB0557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65100" y="254000"/>
            <a:ext cx="7199527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 dirty="0"/>
              <a:t>Klik om de stijl te bewerken</a:t>
            </a:r>
            <a:endParaRPr lang="en-US" altLang="nl-BE" dirty="0"/>
          </a:p>
        </p:txBody>
      </p:sp>
      <p:sp>
        <p:nvSpPr>
          <p:cNvPr id="6" name="Tekstvak 5"/>
          <p:cNvSpPr txBox="1"/>
          <p:nvPr userDrawn="1"/>
        </p:nvSpPr>
        <p:spPr>
          <a:xfrm>
            <a:off x="1360599" y="5458312"/>
            <a:ext cx="6422801" cy="523220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wrap="square" rtlCol="0">
            <a:spAutoFit/>
          </a:bodyPr>
          <a:lstStyle/>
          <a:p>
            <a:r>
              <a:rPr lang="nl-BE" sz="2800" b="0" dirty="0">
                <a:solidFill>
                  <a:srgbClr val="007C86"/>
                </a:solidFill>
                <a:latin typeface="+mj-lt"/>
              </a:rPr>
              <a:t>Presentatie door:</a:t>
            </a:r>
          </a:p>
        </p:txBody>
      </p:sp>
    </p:spTree>
    <p:extLst>
      <p:ext uri="{BB962C8B-B14F-4D97-AF65-F5344CB8AC3E}">
        <p14:creationId xmlns:p14="http://schemas.microsoft.com/office/powerpoint/2010/main" val="272504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kel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3D1AC-F4BE-4FAB-ADBF-B77D1012B122}" type="datetimeFigureOut">
              <a:rPr lang="nl-BE"/>
              <a:pPr>
                <a:defRPr/>
              </a:pPr>
              <a:t>4/02/2020</a:t>
            </a:fld>
            <a:endParaRPr lang="nl-B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1F442-9DE4-4FEC-B98E-B52FEFEB0557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65100" y="199491"/>
            <a:ext cx="8813800" cy="6477534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rgbClr val="46799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br>
              <a:rPr lang="nl-NL" noProof="0" dirty="0"/>
            </a:br>
            <a:br>
              <a:rPr lang="nl-NL" noProof="0" dirty="0"/>
            </a:br>
            <a:br>
              <a:rPr lang="nl-NL" noProof="0" dirty="0"/>
            </a:br>
            <a:br>
              <a:rPr lang="nl-NL" noProof="0" dirty="0"/>
            </a:br>
            <a:r>
              <a:rPr lang="nl-NL" noProof="0" dirty="0"/>
              <a:t>Klik op het pictogram om een afbeelding toe te voegen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99828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193" y="1825624"/>
            <a:ext cx="8647611" cy="4353107"/>
          </a:xfrm>
        </p:spPr>
        <p:txBody>
          <a:bodyPr/>
          <a:lstStyle>
            <a:lvl1pPr>
              <a:defRPr>
                <a:solidFill>
                  <a:srgbClr val="007C86"/>
                </a:solidFill>
              </a:defRPr>
            </a:lvl1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7650" y="635635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DA45E-47C8-4851-A457-AFF781E99A5D}" type="datetimeFigureOut">
              <a:rPr lang="nl-BE"/>
              <a:pPr>
                <a:defRPr/>
              </a:pPr>
              <a:t>4/02/2020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8950" y="635635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70F2D-9A52-49D8-918C-EA870A04B2E1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65100" y="254000"/>
            <a:ext cx="7199527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 dirty="0"/>
              <a:t>Klik om de stijl te bewerken</a:t>
            </a:r>
            <a:endParaRPr lang="en-US" altLang="nl-BE" dirty="0"/>
          </a:p>
        </p:txBody>
      </p:sp>
    </p:spTree>
    <p:extLst>
      <p:ext uri="{BB962C8B-B14F-4D97-AF65-F5344CB8AC3E}">
        <p14:creationId xmlns:p14="http://schemas.microsoft.com/office/powerpoint/2010/main" val="3672782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738" y="1617664"/>
            <a:ext cx="8793162" cy="4503736"/>
          </a:xfrm>
        </p:spPr>
        <p:txBody>
          <a:bodyPr/>
          <a:lstStyle>
            <a:lvl1pPr marL="0" indent="0">
              <a:buNone/>
              <a:defRPr sz="2800">
                <a:solidFill>
                  <a:srgbClr val="46799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31E0D-2ADF-40D2-A62D-6CAC25F4A842}" type="datetimeFigureOut">
              <a:rPr lang="nl-BE"/>
              <a:pPr>
                <a:defRPr/>
              </a:pPr>
              <a:t>4/02/2020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E3D4E-3AE0-4706-88CA-CE0A0670B9C2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65100" y="254000"/>
            <a:ext cx="7199527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 dirty="0"/>
              <a:t>Klik om de stijl te bewerken</a:t>
            </a:r>
            <a:endParaRPr lang="en-US" altLang="nl-BE" dirty="0"/>
          </a:p>
        </p:txBody>
      </p:sp>
    </p:spTree>
    <p:extLst>
      <p:ext uri="{BB962C8B-B14F-4D97-AF65-F5344CB8AC3E}">
        <p14:creationId xmlns:p14="http://schemas.microsoft.com/office/powerpoint/2010/main" val="2351168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5100" y="1520825"/>
            <a:ext cx="4114800" cy="4656138"/>
          </a:xfrm>
        </p:spPr>
        <p:txBody>
          <a:bodyPr/>
          <a:lstStyle>
            <a:lvl1pPr>
              <a:defRPr sz="2800">
                <a:solidFill>
                  <a:srgbClr val="467990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450" y="1530349"/>
            <a:ext cx="4489450" cy="4646613"/>
          </a:xfrm>
        </p:spPr>
        <p:txBody>
          <a:bodyPr/>
          <a:lstStyle>
            <a:lvl1pPr>
              <a:defRPr sz="2800" baseline="0">
                <a:solidFill>
                  <a:srgbClr val="467990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8BE2D-9783-4473-9ED6-2BD5BECFC7A1}" type="datetimeFigureOut">
              <a:rPr lang="nl-BE"/>
              <a:pPr>
                <a:defRPr/>
              </a:pPr>
              <a:t>4/02/2020</a:t>
            </a:fld>
            <a:endParaRPr lang="nl-B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3715E-64C4-4B3C-9835-AE010609B522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165100" y="254000"/>
            <a:ext cx="7199527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 dirty="0"/>
              <a:t>Klik om de stijl te bewerken</a:t>
            </a:r>
            <a:endParaRPr lang="en-US" altLang="nl-BE" dirty="0"/>
          </a:p>
        </p:txBody>
      </p:sp>
    </p:spTree>
    <p:extLst>
      <p:ext uri="{BB962C8B-B14F-4D97-AF65-F5344CB8AC3E}">
        <p14:creationId xmlns:p14="http://schemas.microsoft.com/office/powerpoint/2010/main" val="1347926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46799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>
                <a:solidFill>
                  <a:srgbClr val="467990"/>
                </a:solidFill>
              </a:defRPr>
            </a:lvl1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46799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>
                <a:solidFill>
                  <a:srgbClr val="467990"/>
                </a:solidFill>
              </a:defRPr>
            </a:lvl1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2137B-6D45-4296-B7A7-713940108BD9}" type="datetimeFigureOut">
              <a:rPr lang="nl-BE"/>
              <a:pPr>
                <a:defRPr/>
              </a:pPr>
              <a:t>4/02/2020</a:t>
            </a:fld>
            <a:endParaRPr lang="nl-B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73C8A-77AD-4FD3-BD3C-5B9E5EBA568D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 bwMode="auto">
          <a:xfrm>
            <a:off x="165100" y="254000"/>
            <a:ext cx="7199527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 dirty="0"/>
              <a:t>Klik om de stijl te bewerken</a:t>
            </a:r>
            <a:endParaRPr lang="en-US" altLang="nl-BE" dirty="0"/>
          </a:p>
        </p:txBody>
      </p:sp>
    </p:spTree>
    <p:extLst>
      <p:ext uri="{BB962C8B-B14F-4D97-AF65-F5344CB8AC3E}">
        <p14:creationId xmlns:p14="http://schemas.microsoft.com/office/powerpoint/2010/main" val="2305621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1CE8D-DA1F-4033-B5F5-FB57ABAD2999}" type="datetimeFigureOut">
              <a:rPr lang="nl-BE"/>
              <a:pPr>
                <a:defRPr/>
              </a:pPr>
              <a:t>4/02/2020</a:t>
            </a:fld>
            <a:endParaRPr lang="nl-B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BBB7F-4BED-4F04-87D3-33644A75BD7F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65100" y="254000"/>
            <a:ext cx="7199527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 dirty="0"/>
              <a:t>Klik om de stijl te bewerken</a:t>
            </a:r>
            <a:endParaRPr lang="en-US" altLang="nl-BE" dirty="0"/>
          </a:p>
        </p:txBody>
      </p:sp>
    </p:spTree>
    <p:extLst>
      <p:ext uri="{BB962C8B-B14F-4D97-AF65-F5344CB8AC3E}">
        <p14:creationId xmlns:p14="http://schemas.microsoft.com/office/powerpoint/2010/main" val="1397184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0474" y="1492248"/>
            <a:ext cx="5178425" cy="4641852"/>
          </a:xfrm>
        </p:spPr>
        <p:txBody>
          <a:bodyPr/>
          <a:lstStyle>
            <a:lvl1pPr>
              <a:defRPr sz="2800">
                <a:solidFill>
                  <a:srgbClr val="467990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5100" y="1492248"/>
            <a:ext cx="3454400" cy="4641852"/>
          </a:xfrm>
        </p:spPr>
        <p:txBody>
          <a:bodyPr/>
          <a:lstStyle>
            <a:lvl1pPr marL="0" indent="0">
              <a:buNone/>
              <a:defRPr sz="1600">
                <a:solidFill>
                  <a:srgbClr val="46799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68157-5D9D-46D2-A548-3027093E632E}" type="datetimeFigureOut">
              <a:rPr lang="nl-BE"/>
              <a:pPr>
                <a:defRPr/>
              </a:pPr>
              <a:t>4/02/2020</a:t>
            </a:fld>
            <a:endParaRPr lang="nl-B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423A9-7A8B-4018-A5D1-0B60FAC4F855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165100" y="254000"/>
            <a:ext cx="7199527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 dirty="0"/>
              <a:t>Klik om de stijl te bewerken</a:t>
            </a:r>
            <a:endParaRPr lang="en-US" altLang="nl-BE" dirty="0"/>
          </a:p>
        </p:txBody>
      </p:sp>
    </p:spTree>
    <p:extLst>
      <p:ext uri="{BB962C8B-B14F-4D97-AF65-F5344CB8AC3E}">
        <p14:creationId xmlns:p14="http://schemas.microsoft.com/office/powerpoint/2010/main" val="2704421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685925"/>
            <a:ext cx="4629150" cy="4175126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rgbClr val="46799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dirty="0"/>
              <a:t>Klik op het pictogram als u een afbeelding wilt toevoegen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685925"/>
            <a:ext cx="2949178" cy="4183063"/>
          </a:xfrm>
        </p:spPr>
        <p:txBody>
          <a:bodyPr/>
          <a:lstStyle>
            <a:lvl1pPr marL="0" indent="0">
              <a:buNone/>
              <a:defRPr sz="1600">
                <a:solidFill>
                  <a:srgbClr val="46799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AB65F-448C-4E15-8602-00F271B8F2AC}" type="datetimeFigureOut">
              <a:rPr lang="nl-BE"/>
              <a:pPr>
                <a:defRPr/>
              </a:pPr>
              <a:t>4/02/2020</a:t>
            </a:fld>
            <a:endParaRPr lang="nl-B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D6A67-77BD-4496-B1E5-B260C6F46BB8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165100" y="254000"/>
            <a:ext cx="7199527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 dirty="0"/>
              <a:t>Klik om de stijl te bewerken</a:t>
            </a:r>
            <a:endParaRPr lang="en-US" altLang="nl-BE" dirty="0"/>
          </a:p>
        </p:txBody>
      </p:sp>
    </p:spTree>
    <p:extLst>
      <p:ext uri="{BB962C8B-B14F-4D97-AF65-F5344CB8AC3E}">
        <p14:creationId xmlns:p14="http://schemas.microsoft.com/office/powerpoint/2010/main" val="1209255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g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65100" y="254000"/>
            <a:ext cx="7199527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 dirty="0"/>
              <a:t>Klik om de stijl te bewerken</a:t>
            </a:r>
            <a:endParaRPr lang="en-US" altLang="nl-BE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65100" y="1524000"/>
            <a:ext cx="8813800" cy="465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 dirty="0"/>
              <a:t>Klik om de modelstijlen te bewerken</a:t>
            </a:r>
          </a:p>
          <a:p>
            <a:pPr lvl="1"/>
            <a:r>
              <a:rPr lang="nl-NL" altLang="nl-BE" dirty="0"/>
              <a:t>Tweede niveau</a:t>
            </a:r>
          </a:p>
          <a:p>
            <a:pPr lvl="2"/>
            <a:r>
              <a:rPr lang="nl-NL" altLang="nl-BE" dirty="0"/>
              <a:t>Derde niveau</a:t>
            </a:r>
          </a:p>
          <a:p>
            <a:pPr lvl="3"/>
            <a:r>
              <a:rPr lang="nl-NL" altLang="nl-BE" dirty="0"/>
              <a:t>Vierde niveau</a:t>
            </a:r>
          </a:p>
          <a:p>
            <a:pPr lvl="4"/>
            <a:r>
              <a:rPr lang="nl-NL" altLang="nl-BE" dirty="0"/>
              <a:t>Vijfde niveau</a:t>
            </a:r>
            <a:endParaRPr lang="en-US" alt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5100" y="6311900"/>
            <a:ext cx="2178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EA05575-FF58-4ACF-9257-59269CA1DDB4}" type="datetimeFigureOut">
              <a:rPr lang="nl-BE"/>
              <a:pPr>
                <a:defRPr/>
              </a:pPr>
              <a:t>4/02/2020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119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00850" y="6311900"/>
            <a:ext cx="2178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B0EBDE0-35B8-417D-9918-8F77C06A1732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9" r:id="rId2"/>
    <p:sldLayoutId id="2147483708" r:id="rId3"/>
    <p:sldLayoutId id="2147483699" r:id="rId4"/>
    <p:sldLayoutId id="2147483700" r:id="rId5"/>
    <p:sldLayoutId id="2147483701" r:id="rId6"/>
    <p:sldLayoutId id="2147483702" r:id="rId7"/>
    <p:sldLayoutId id="2147483704" r:id="rId8"/>
    <p:sldLayoutId id="2147483705" r:id="rId9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marL="179388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 baseline="0">
          <a:solidFill>
            <a:srgbClr val="00646C"/>
          </a:solidFill>
          <a:latin typeface="+mj-lt"/>
          <a:ea typeface="+mj-ea"/>
          <a:cs typeface="+mj-cs"/>
        </a:defRPr>
      </a:lvl1pPr>
      <a:lvl2pPr marL="179388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D6B6E"/>
          </a:solidFill>
          <a:latin typeface="Arial" panose="020B0604020202020204" pitchFamily="34" charset="0"/>
        </a:defRPr>
      </a:lvl2pPr>
      <a:lvl3pPr marL="179388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D6B6E"/>
          </a:solidFill>
          <a:latin typeface="Arial" panose="020B0604020202020204" pitchFamily="34" charset="0"/>
        </a:defRPr>
      </a:lvl3pPr>
      <a:lvl4pPr marL="179388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D6B6E"/>
          </a:solidFill>
          <a:latin typeface="Arial" panose="020B0604020202020204" pitchFamily="34" charset="0"/>
        </a:defRPr>
      </a:lvl4pPr>
      <a:lvl5pPr marL="179388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D6B6E"/>
          </a:solidFill>
          <a:latin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b="0" kern="1200" baseline="0">
          <a:solidFill>
            <a:srgbClr val="419575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030A0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https://waaslandnoord.waarnemingen.be/gebied/view/24486?g=0&amp;from=2019-04-01&amp;to=2019-04-01&amp;sp=0&amp;z=0&amp;u=0&amp;rows=20&amp;akt=0&amp;kle=0&amp;show_zero=0&amp;page=4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hyperlink" Target="https://waaslandnoord.waarnemingen.be/gebied/species_list/229289?user=0%2F&amp;geb_nr=229289%2F&amp;g=0&amp;local_list=0&amp;local_list=1&amp;fam=0&amp;rar=0&amp;from=2019-05-06&amp;to=2019-05-08&amp;kwart=0&amp;s%5B%5D=S&amp;s%5B%5D=I&amp;exo=0&amp;exo=1&amp;abs_exo=0&amp;esc=0&amp;esc=1&amp;incl=0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hyperlink" Target="https://waarnemingen.be/locations/30448/species/?species_group=0&amp;start_date=2019-06-03&amp;end_date=2019-06-03&amp;use_local_taxonomy=on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https://waarnemingen.be/locations/30448/species/?species_group=0&amp;start_date=2019-07-01&amp;end_date=2019-07-01&amp;use_local_taxonomy=on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hyperlink" Target="https://waarnemingen.be/locations/27375/observations/?after_date=2019-08-05&amp;before_date=2019-08-05&amp;page=1" TargetMode="Externa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nneweel.be/images/natuurstudie/20180920-Sprinkhanen-kl.pdf" TargetMode="External"/><Relationship Id="rId2" Type="http://schemas.openxmlformats.org/officeDocument/2006/relationships/hyperlink" Target="https://waarnemingen.be/locations/30448/species/?species_group=0&amp;start_date=2019-09-02&amp;end_date=2019-09-02&amp;use_local_taxonomy=on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hyperlink" Target="https://waarnemingen.be/locations/28767/species/?species_group=0&amp;start_date=2019-10-07&amp;end_date=2019-10-07&amp;use_local_taxonomy=on#type-M" TargetMode="Externa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hyperlink" Target="https://waarnemingen.be/locations/44494/species/?species_group=0&amp;start_date=2019-11-04&amp;end_date=2019-11-04&amp;use_local_taxonomy=on" TargetMode="Externa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waarnemingen.be/locations/30448/species/?species_group_id=0&amp;start_date=2019-12-02&amp;end_date=2019-12-02&amp;province_id=0&amp;use_local_taxonomy=on" TargetMode="Externa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https://waaslandnoord.waarnemingen.be/gebied/view/30448?g=0&amp;from=2018-02-05&amp;to=2019-02-05&amp;sp=0&amp;z=0&amp;u=0&amp;rows=20&amp;akt=0&amp;kle=0&amp;show_zero=0&amp;g=0&amp;z=0&amp;from=2019-02-04&amp;show_zero=0&amp;to=2019-02-04&amp;rows=20&amp;u=0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s://waarnemingen.be/locations/24486/observations/?after_date=2019-03-03&amp;before_date=2019-03-05&amp;species=&amp;species_group=&amp;rarity=&amp;search=&amp;own_sightings=&amp;user=&amp;sex=&amp;life_stage=&amp;activity=&amp;method=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 descr="shutterstock_708420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Afbeelding 4" descr="actielogo_2013-cmyk-groen-rechte-hoeken_web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0"/>
            <a:ext cx="1208162" cy="1208162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496458" y="604081"/>
            <a:ext cx="848244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5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M</a:t>
            </a:r>
            <a:r>
              <a:rPr lang="nl-BE" sz="5400" dirty="0">
                <a:solidFill>
                  <a:srgbClr val="375291"/>
                </a:solidFill>
                <a:latin typeface="Comic Sans MS" panose="030F0702030302020204" pitchFamily="66" charset="0"/>
              </a:rPr>
              <a:t>aandag </a:t>
            </a:r>
            <a:br>
              <a:rPr lang="nl-BE" sz="5400" dirty="0">
                <a:solidFill>
                  <a:srgbClr val="375291"/>
                </a:solidFill>
                <a:latin typeface="Comic Sans MS" panose="030F0702030302020204" pitchFamily="66" charset="0"/>
              </a:rPr>
            </a:br>
            <a:r>
              <a:rPr lang="nl-BE" sz="5400" dirty="0">
                <a:solidFill>
                  <a:srgbClr val="375291"/>
                </a:solidFill>
                <a:latin typeface="Comic Sans MS" panose="030F0702030302020204" pitchFamily="66" charset="0"/>
              </a:rPr>
              <a:t>   </a:t>
            </a:r>
            <a:r>
              <a:rPr lang="nl-BE" sz="5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O</a:t>
            </a:r>
            <a:r>
              <a:rPr lang="nl-BE" sz="5400" dirty="0">
                <a:solidFill>
                  <a:srgbClr val="375291"/>
                </a:solidFill>
                <a:latin typeface="Comic Sans MS" panose="030F0702030302020204" pitchFamily="66" charset="0"/>
              </a:rPr>
              <a:t>bservatie</a:t>
            </a:r>
            <a:br>
              <a:rPr lang="nl-BE" sz="5400" dirty="0">
                <a:solidFill>
                  <a:srgbClr val="375291"/>
                </a:solidFill>
                <a:latin typeface="Comic Sans MS" panose="030F0702030302020204" pitchFamily="66" charset="0"/>
              </a:rPr>
            </a:br>
            <a:r>
              <a:rPr lang="nl-BE" sz="5400" dirty="0">
                <a:solidFill>
                  <a:srgbClr val="375291"/>
                </a:solidFill>
                <a:latin typeface="Comic Sans MS" panose="030F0702030302020204" pitchFamily="66" charset="0"/>
              </a:rPr>
              <a:t>      </a:t>
            </a:r>
            <a:r>
              <a:rPr lang="nl-BE" sz="5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W</a:t>
            </a:r>
            <a:r>
              <a:rPr lang="nl-BE" sz="5400" dirty="0">
                <a:solidFill>
                  <a:srgbClr val="375291"/>
                </a:solidFill>
                <a:latin typeface="Comic Sans MS" panose="030F0702030302020204" pitchFamily="66" charset="0"/>
              </a:rPr>
              <a:t>andeling    ‘</a:t>
            </a:r>
            <a:r>
              <a:rPr lang="nl-BE" sz="5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MOW</a:t>
            </a:r>
            <a:r>
              <a:rPr lang="nl-BE" sz="5400" dirty="0">
                <a:solidFill>
                  <a:srgbClr val="375291"/>
                </a:solidFill>
                <a:latin typeface="Comic Sans MS" panose="030F0702030302020204" pitchFamily="66" charset="0"/>
              </a:rPr>
              <a:t>’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496459" y="5855565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600" dirty="0">
                <a:solidFill>
                  <a:srgbClr val="007063"/>
                </a:solidFill>
                <a:latin typeface="Comic Sans MS" panose="030F0702030302020204" pitchFamily="66" charset="0"/>
                <a:cs typeface="Arial" pitchFamily="34" charset="0"/>
              </a:rPr>
              <a:t>Guy De Vos</a:t>
            </a:r>
          </a:p>
        </p:txBody>
      </p:sp>
    </p:spTree>
    <p:extLst>
      <p:ext uri="{BB962C8B-B14F-4D97-AF65-F5344CB8AC3E}">
        <p14:creationId xmlns:p14="http://schemas.microsoft.com/office/powerpoint/2010/main" val="168106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>
                <a:hlinkClick r:id="rId2"/>
              </a:rPr>
              <a:t>Stekense Steengelaag </a:t>
            </a:r>
            <a:r>
              <a:rPr lang="nl-BE" dirty="0"/>
              <a:t>- vogels</a:t>
            </a:r>
          </a:p>
          <a:p>
            <a:r>
              <a:rPr lang="nl-BE" dirty="0"/>
              <a:t>Fauna: 20</a:t>
            </a:r>
          </a:p>
          <a:p>
            <a:r>
              <a:rPr lang="nl-BE" dirty="0"/>
              <a:t>Flora: 29</a:t>
            </a:r>
          </a:p>
          <a:p>
            <a:r>
              <a:rPr lang="nl-BE" dirty="0"/>
              <a:t>Insecten: 9</a:t>
            </a:r>
          </a:p>
          <a:p>
            <a:endParaRPr lang="nl-BE" dirty="0"/>
          </a:p>
          <a:p>
            <a:endParaRPr lang="nl-B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Waarnemingen 1 april</a:t>
            </a:r>
          </a:p>
        </p:txBody>
      </p:sp>
      <p:pic>
        <p:nvPicPr>
          <p:cNvPr id="4" name="Afbeelding 3" descr="CUT-eikelmuis_shutterstock.g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232" y="4365104"/>
            <a:ext cx="1944536" cy="184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197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DB0C816C-A0D9-4330-879C-044683AC9E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21584" y="1562535"/>
            <a:ext cx="4643155" cy="5041465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Waarnemingen 1 april</a:t>
            </a:r>
          </a:p>
        </p:txBody>
      </p:sp>
      <p:sp>
        <p:nvSpPr>
          <p:cNvPr id="7" name="Tijdelijke aanduiding voor inhoud 1">
            <a:extLst>
              <a:ext uri="{FF2B5EF4-FFF2-40B4-BE49-F238E27FC236}">
                <a16:creationId xmlns:a16="http://schemas.microsoft.com/office/drawing/2014/main" id="{305A4BF3-C64D-4327-816E-9B4A72402889}"/>
              </a:ext>
            </a:extLst>
          </p:cNvPr>
          <p:cNvSpPr txBox="1">
            <a:spLocks/>
          </p:cNvSpPr>
          <p:nvPr/>
        </p:nvSpPr>
        <p:spPr bwMode="auto">
          <a:xfrm>
            <a:off x="248193" y="1825624"/>
            <a:ext cx="8647611" cy="4353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0" kern="1200" baseline="0">
                <a:solidFill>
                  <a:srgbClr val="007C86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030A0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dirty="0"/>
              <a:t>Verwilderde</a:t>
            </a:r>
            <a:br>
              <a:rPr lang="nl-BE" dirty="0"/>
            </a:br>
            <a:r>
              <a:rPr lang="nl-BE" dirty="0"/>
              <a:t>             kievietsbloem</a:t>
            </a:r>
            <a:br>
              <a:rPr lang="nl-BE" dirty="0"/>
            </a:br>
            <a:r>
              <a:rPr lang="nl-BE" dirty="0" err="1"/>
              <a:t>Fritillaria</a:t>
            </a:r>
            <a:r>
              <a:rPr lang="nl-BE" dirty="0"/>
              <a:t> meleagris</a:t>
            </a:r>
          </a:p>
          <a:p>
            <a:r>
              <a:rPr lang="nl-BE" dirty="0"/>
              <a:t>is een plant uit de </a:t>
            </a:r>
            <a:br>
              <a:rPr lang="nl-BE" dirty="0"/>
            </a:br>
            <a:r>
              <a:rPr lang="nl-BE" dirty="0"/>
              <a:t>leliefamilie – </a:t>
            </a:r>
            <a:r>
              <a:rPr lang="nl-BE" dirty="0" err="1"/>
              <a:t>Liliaceae</a:t>
            </a:r>
            <a:endParaRPr lang="nl-BE" dirty="0"/>
          </a:p>
          <a:p>
            <a:r>
              <a:rPr lang="nl-BE" dirty="0"/>
              <a:t>vochtige tot natte, </a:t>
            </a:r>
            <a:br>
              <a:rPr lang="nl-BE" dirty="0"/>
            </a:br>
            <a:r>
              <a:rPr lang="nl-BE" dirty="0"/>
              <a:t>matig voedselrijke hooi-</a:t>
            </a:r>
            <a:br>
              <a:rPr lang="nl-BE" dirty="0"/>
            </a:br>
            <a:r>
              <a:rPr lang="nl-BE" dirty="0"/>
              <a:t>landen of hooiweiden</a:t>
            </a:r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6457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Waarnemingen 1 april</a:t>
            </a:r>
          </a:p>
        </p:txBody>
      </p:sp>
      <p:sp>
        <p:nvSpPr>
          <p:cNvPr id="7" name="Tijdelijke aanduiding voor inhoud 1">
            <a:extLst>
              <a:ext uri="{FF2B5EF4-FFF2-40B4-BE49-F238E27FC236}">
                <a16:creationId xmlns:a16="http://schemas.microsoft.com/office/drawing/2014/main" id="{305A4BF3-C64D-4327-816E-9B4A72402889}"/>
              </a:ext>
            </a:extLst>
          </p:cNvPr>
          <p:cNvSpPr txBox="1">
            <a:spLocks/>
          </p:cNvSpPr>
          <p:nvPr/>
        </p:nvSpPr>
        <p:spPr bwMode="auto">
          <a:xfrm>
            <a:off x="248193" y="1825624"/>
            <a:ext cx="8647611" cy="4353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0" kern="1200" baseline="0">
                <a:solidFill>
                  <a:srgbClr val="007C86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030A0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dirty="0" err="1"/>
              <a:t>Ophion</a:t>
            </a:r>
            <a:r>
              <a:rPr lang="nl-BE" dirty="0"/>
              <a:t> </a:t>
            </a:r>
            <a:r>
              <a:rPr lang="nl-BE" dirty="0" err="1"/>
              <a:t>scutellaris</a:t>
            </a:r>
            <a:r>
              <a:rPr lang="nl-BE" dirty="0"/>
              <a:t> – familie gewone sluipwespen</a:t>
            </a:r>
          </a:p>
          <a:p>
            <a:endParaRPr lang="nl-BE" dirty="0"/>
          </a:p>
          <a:p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7A1D9EB-1037-4DE7-99AF-244848DC1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60" y="2341957"/>
            <a:ext cx="8211846" cy="421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203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>
                <a:hlinkClick r:id="rId2"/>
              </a:rPr>
              <a:t>Groene Putte</a:t>
            </a:r>
            <a:endParaRPr lang="nl-BE" dirty="0"/>
          </a:p>
          <a:p>
            <a:r>
              <a:rPr lang="nl-BE" dirty="0"/>
              <a:t>Fauna: 7</a:t>
            </a:r>
          </a:p>
          <a:p>
            <a:r>
              <a:rPr lang="nl-BE" dirty="0"/>
              <a:t>Flora: 68</a:t>
            </a:r>
          </a:p>
          <a:p>
            <a:r>
              <a:rPr lang="nl-BE" dirty="0"/>
              <a:t>Paddenstoelen: 1</a:t>
            </a:r>
          </a:p>
          <a:p>
            <a:r>
              <a:rPr lang="nl-BE" dirty="0"/>
              <a:t>Insecten: 16</a:t>
            </a:r>
          </a:p>
          <a:p>
            <a:endParaRPr lang="nl-B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Waarnemingen 6 mei</a:t>
            </a:r>
          </a:p>
        </p:txBody>
      </p:sp>
      <p:pic>
        <p:nvPicPr>
          <p:cNvPr id="4" name="Afbeelding 3" descr="CUT-eikelmuis_shutterstock.g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2132856"/>
            <a:ext cx="2883383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846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Blauw walstro</a:t>
            </a:r>
            <a:br>
              <a:rPr lang="nl-BE" dirty="0"/>
            </a:br>
            <a:r>
              <a:rPr lang="nl-BE" dirty="0" err="1"/>
              <a:t>Sherardia</a:t>
            </a:r>
            <a:r>
              <a:rPr lang="nl-BE" dirty="0"/>
              <a:t> </a:t>
            </a:r>
            <a:br>
              <a:rPr lang="nl-BE" dirty="0"/>
            </a:br>
            <a:r>
              <a:rPr lang="nl-BE" dirty="0"/>
              <a:t>     arvensis</a:t>
            </a:r>
          </a:p>
          <a:p>
            <a:r>
              <a:rPr lang="nl-BE" dirty="0"/>
              <a:t>is een indicator</a:t>
            </a:r>
            <a:br>
              <a:rPr lang="nl-BE" dirty="0"/>
            </a:br>
            <a:r>
              <a:rPr lang="nl-BE" dirty="0"/>
              <a:t>van een goede</a:t>
            </a:r>
            <a:br>
              <a:rPr lang="nl-BE" dirty="0"/>
            </a:br>
            <a:r>
              <a:rPr lang="nl-BE" dirty="0"/>
              <a:t>toestand voor</a:t>
            </a:r>
            <a:br>
              <a:rPr lang="nl-BE" dirty="0"/>
            </a:br>
            <a:r>
              <a:rPr lang="nl-BE" dirty="0"/>
              <a:t>soortenrijke </a:t>
            </a:r>
            <a:br>
              <a:rPr lang="nl-BE" dirty="0"/>
            </a:br>
            <a:r>
              <a:rPr lang="nl-BE" dirty="0"/>
              <a:t>akkers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Waarnemingen 6 mei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AD868B1-3F4E-40E2-9830-33A20A714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764" y="1908699"/>
            <a:ext cx="5942041" cy="461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359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>
                <a:hlinkClick r:id="rId2"/>
              </a:rPr>
              <a:t>Sint Jacobsgat</a:t>
            </a:r>
            <a:r>
              <a:rPr lang="nl-BE" dirty="0"/>
              <a:t>:</a:t>
            </a:r>
          </a:p>
          <a:p>
            <a:r>
              <a:rPr lang="nl-BE" dirty="0"/>
              <a:t>Fauna: 23</a:t>
            </a:r>
          </a:p>
          <a:p>
            <a:r>
              <a:rPr lang="nl-BE" dirty="0"/>
              <a:t>Flora: 37</a:t>
            </a:r>
          </a:p>
          <a:p>
            <a:r>
              <a:rPr lang="nl-BE" dirty="0"/>
              <a:t>Insecten: 8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Waarnemingen 3 juni</a:t>
            </a:r>
          </a:p>
        </p:txBody>
      </p:sp>
      <p:pic>
        <p:nvPicPr>
          <p:cNvPr id="4" name="Afbeelding 3" descr="CUT-eikelmuis_shutterstock.g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4077072"/>
            <a:ext cx="2434856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45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7 ooievaars</a:t>
            </a:r>
            <a:br>
              <a:rPr lang="nl-BE" dirty="0"/>
            </a:br>
            <a:r>
              <a:rPr lang="nl-BE" dirty="0" err="1"/>
              <a:t>Ciconia</a:t>
            </a:r>
            <a:r>
              <a:rPr lang="nl-BE" dirty="0"/>
              <a:t> </a:t>
            </a:r>
            <a:r>
              <a:rPr lang="nl-BE" dirty="0" err="1"/>
              <a:t>ciconia</a:t>
            </a:r>
            <a:endParaRPr lang="nl-BE" dirty="0"/>
          </a:p>
          <a:p>
            <a:r>
              <a:rPr lang="nl-BE" dirty="0"/>
              <a:t>Ooievaars staan</a:t>
            </a:r>
            <a:br>
              <a:rPr lang="nl-BE" dirty="0"/>
            </a:br>
            <a:r>
              <a:rPr lang="nl-BE" dirty="0"/>
              <a:t>vaak op één </a:t>
            </a:r>
            <a:br>
              <a:rPr lang="nl-BE" dirty="0"/>
            </a:br>
            <a:r>
              <a:rPr lang="nl-BE" dirty="0"/>
              <a:t>poot, dit doen </a:t>
            </a:r>
            <a:br>
              <a:rPr lang="nl-BE" dirty="0"/>
            </a:br>
            <a:r>
              <a:rPr lang="nl-BE" dirty="0"/>
              <a:t>ze om de </a:t>
            </a:r>
            <a:br>
              <a:rPr lang="nl-BE" dirty="0"/>
            </a:br>
            <a:r>
              <a:rPr lang="nl-BE" dirty="0"/>
              <a:t>temperatuur te</a:t>
            </a:r>
            <a:br>
              <a:rPr lang="nl-BE" dirty="0"/>
            </a:br>
            <a:r>
              <a:rPr lang="nl-BE" dirty="0"/>
              <a:t>regelen.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Waarnemingen 3 juni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BC00551-7649-4F2C-B820-B66B21C55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548" y="1927225"/>
            <a:ext cx="5857875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931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>
                <a:hlinkClick r:id="rId2"/>
              </a:rPr>
              <a:t>Sint Jacobsgat</a:t>
            </a:r>
            <a:r>
              <a:rPr lang="nl-BE" dirty="0"/>
              <a:t>:</a:t>
            </a:r>
          </a:p>
          <a:p>
            <a:r>
              <a:rPr lang="nl-BE" dirty="0"/>
              <a:t>Fauna: 6</a:t>
            </a:r>
          </a:p>
          <a:p>
            <a:r>
              <a:rPr lang="nl-BE" dirty="0"/>
              <a:t>Flora: 23</a:t>
            </a:r>
          </a:p>
          <a:p>
            <a:r>
              <a:rPr lang="nl-BE" dirty="0"/>
              <a:t>Dagvlinders: 5</a:t>
            </a:r>
          </a:p>
          <a:p>
            <a:r>
              <a:rPr lang="nl-BE" dirty="0"/>
              <a:t>Libellen: 9</a:t>
            </a:r>
          </a:p>
          <a:p>
            <a:pPr marL="0" indent="0">
              <a:buNone/>
            </a:pPr>
            <a:endParaRPr lang="nl-B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Waarnemingen 1 juli</a:t>
            </a:r>
          </a:p>
        </p:txBody>
      </p:sp>
      <p:pic>
        <p:nvPicPr>
          <p:cNvPr id="4" name="Afbeelding 3" descr="CUT-eikelmuis_shutterstock.g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3861048"/>
            <a:ext cx="2434856" cy="262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084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Brede wespenorchis</a:t>
            </a:r>
            <a:br>
              <a:rPr lang="nl-BE" dirty="0"/>
            </a:br>
            <a:r>
              <a:rPr lang="nl-BE" dirty="0"/>
              <a:t>   </a:t>
            </a:r>
            <a:r>
              <a:rPr lang="nl-BE" dirty="0" err="1"/>
              <a:t>Epipactis</a:t>
            </a:r>
            <a:r>
              <a:rPr lang="nl-BE" dirty="0"/>
              <a:t> </a:t>
            </a:r>
            <a:r>
              <a:rPr lang="nl-BE" dirty="0" err="1"/>
              <a:t>helleborine</a:t>
            </a:r>
            <a:endParaRPr lang="nl-BE" dirty="0"/>
          </a:p>
          <a:p>
            <a:r>
              <a:rPr lang="nl-BE" dirty="0"/>
              <a:t>Is aangewezen op bestuiving door</a:t>
            </a:r>
            <a:br>
              <a:rPr lang="nl-BE" dirty="0"/>
            </a:br>
            <a:r>
              <a:rPr lang="nl-BE" dirty="0"/>
              <a:t>wespen (gewone en Duitse) die </a:t>
            </a:r>
            <a:br>
              <a:rPr lang="nl-BE" dirty="0"/>
            </a:br>
            <a:r>
              <a:rPr lang="nl-BE" dirty="0"/>
              <a:t>vooral voorkomen op naburige </a:t>
            </a:r>
            <a:br>
              <a:rPr lang="nl-BE" dirty="0"/>
            </a:br>
            <a:r>
              <a:rPr lang="nl-BE" dirty="0"/>
              <a:t>klimop</a:t>
            </a:r>
          </a:p>
          <a:p>
            <a:r>
              <a:rPr lang="nl-BE" dirty="0"/>
              <a:t>Verspreiding ook door wortelstok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Waarnemingen 1 juli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4EAA9E4-B459-4457-9EDE-DF990555EC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1501956"/>
            <a:ext cx="3199521" cy="525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418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Bruin blauwtje</a:t>
            </a:r>
            <a:br>
              <a:rPr lang="nl-BE" dirty="0"/>
            </a:br>
            <a:r>
              <a:rPr lang="nl-BE" dirty="0"/>
              <a:t> </a:t>
            </a:r>
            <a:r>
              <a:rPr lang="nl-BE" dirty="0" err="1"/>
              <a:t>Arica</a:t>
            </a:r>
            <a:r>
              <a:rPr lang="nl-BE" dirty="0"/>
              <a:t> agenstis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Waarnemingen 1 juli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9983F55-E03F-47BC-99C4-B8B87F24C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5926" y="1549557"/>
            <a:ext cx="5830767" cy="435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724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248193" y="1825624"/>
            <a:ext cx="6046075" cy="4653135"/>
          </a:xfrm>
        </p:spPr>
        <p:txBody>
          <a:bodyPr/>
          <a:lstStyle/>
          <a:p>
            <a:r>
              <a:rPr lang="nl-BE" dirty="0"/>
              <a:t>continue vorming van natuurgidsen en geïnteresseerden gebaseerd op de kennis in de groep en op het uitwisselen van ervaring ifv fauna,</a:t>
            </a:r>
            <a:br>
              <a:rPr lang="nl-BE" dirty="0"/>
            </a:br>
            <a:r>
              <a:rPr lang="nl-BE" dirty="0"/>
              <a:t>flora, paddenstoelen, insecten en andere levensvormen, biotopen, geschiedenis…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Doelstelling</a:t>
            </a:r>
          </a:p>
        </p:txBody>
      </p:sp>
      <p:pic>
        <p:nvPicPr>
          <p:cNvPr id="8" name="Afbeelding 7" descr="CUT RS31623_wespendief w2-F van bauwel.ti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5364088" y="2204864"/>
            <a:ext cx="3779912" cy="4653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6774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>
                <a:hlinkClick r:id="rId2"/>
              </a:rPr>
              <a:t>Bos Wim Vereecken</a:t>
            </a:r>
            <a:r>
              <a:rPr lang="nl-BE" dirty="0"/>
              <a:t>:</a:t>
            </a:r>
          </a:p>
          <a:p>
            <a:r>
              <a:rPr lang="nl-BE" dirty="0"/>
              <a:t>Fauna: 6</a:t>
            </a:r>
          </a:p>
          <a:p>
            <a:r>
              <a:rPr lang="nl-BE" dirty="0"/>
              <a:t>Flora: 48</a:t>
            </a:r>
          </a:p>
          <a:p>
            <a:r>
              <a:rPr lang="nl-BE" dirty="0"/>
              <a:t>Insecten: 29</a:t>
            </a:r>
          </a:p>
          <a:p>
            <a:r>
              <a:rPr lang="nl-BE" dirty="0"/>
              <a:t>Wantsen en cicaden: 30</a:t>
            </a:r>
          </a:p>
          <a:p>
            <a:r>
              <a:rPr lang="nl-BE" dirty="0"/>
              <a:t>Paddenstoelen: 4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Waarnemingen 5 augustus</a:t>
            </a:r>
          </a:p>
        </p:txBody>
      </p:sp>
      <p:pic>
        <p:nvPicPr>
          <p:cNvPr id="4" name="Afbeelding 3" descr="CUT-eikelmuis_shutterstock.g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2132856"/>
            <a:ext cx="3462992" cy="146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569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65100" y="1417252"/>
            <a:ext cx="8647611" cy="4353107"/>
          </a:xfrm>
        </p:spPr>
        <p:txBody>
          <a:bodyPr/>
          <a:lstStyle/>
          <a:p>
            <a:r>
              <a:rPr lang="nl-BE" dirty="0"/>
              <a:t>Atlasceder</a:t>
            </a:r>
            <a:br>
              <a:rPr lang="nl-BE" dirty="0"/>
            </a:br>
            <a:r>
              <a:rPr lang="nl-BE" dirty="0"/>
              <a:t>   </a:t>
            </a:r>
            <a:r>
              <a:rPr lang="nl-BE" dirty="0" err="1"/>
              <a:t>Cedrus</a:t>
            </a:r>
            <a:r>
              <a:rPr lang="nl-BE" dirty="0"/>
              <a:t> </a:t>
            </a:r>
            <a:r>
              <a:rPr lang="nl-BE" dirty="0" err="1"/>
              <a:t>atlantica</a:t>
            </a:r>
            <a:endParaRPr lang="nl-BE" dirty="0"/>
          </a:p>
          <a:p>
            <a:r>
              <a:rPr lang="nl-BE" dirty="0"/>
              <a:t>Uit de dennenfamilie</a:t>
            </a:r>
          </a:p>
          <a:p>
            <a:r>
              <a:rPr lang="nl-BE" dirty="0"/>
              <a:t>Parkboom die tot </a:t>
            </a:r>
            <a:br>
              <a:rPr lang="nl-BE" dirty="0"/>
            </a:br>
            <a:r>
              <a:rPr lang="nl-BE" dirty="0"/>
              <a:t>40m hoog kan worden</a:t>
            </a:r>
          </a:p>
          <a:p>
            <a:r>
              <a:rPr lang="nl-BE" dirty="0"/>
              <a:t>Staat op de rode lijst</a:t>
            </a:r>
            <a:br>
              <a:rPr lang="nl-BE" dirty="0"/>
            </a:br>
            <a:r>
              <a:rPr lang="nl-BE" dirty="0"/>
              <a:t>als bedreigd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Waarnemingen 5 augustus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59EBC22-24FB-4F2E-86D1-0BA90AB8E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169" y="1522277"/>
            <a:ext cx="4725436" cy="514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303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65100" y="1955701"/>
            <a:ext cx="8647611" cy="4353107"/>
          </a:xfrm>
        </p:spPr>
        <p:txBody>
          <a:bodyPr/>
          <a:lstStyle/>
          <a:p>
            <a:r>
              <a:rPr lang="nl-BE" dirty="0"/>
              <a:t>Grote boterbloem</a:t>
            </a:r>
            <a:br>
              <a:rPr lang="nl-BE" dirty="0"/>
            </a:br>
            <a:r>
              <a:rPr lang="nl-BE" dirty="0"/>
              <a:t>      </a:t>
            </a:r>
            <a:r>
              <a:rPr lang="nl-BE" dirty="0" err="1"/>
              <a:t>Ranunculus</a:t>
            </a:r>
            <a:r>
              <a:rPr lang="nl-BE" dirty="0"/>
              <a:t> lingua</a:t>
            </a:r>
          </a:p>
          <a:p>
            <a:r>
              <a:rPr lang="nl-BE" dirty="0"/>
              <a:t>Rietlanden, moerassen</a:t>
            </a:r>
            <a:br>
              <a:rPr lang="nl-BE" dirty="0"/>
            </a:br>
            <a:r>
              <a:rPr lang="nl-BE" dirty="0"/>
              <a:t>laagveengebied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Waarnemingen 5 augustus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3469CC7-E558-4657-A4CE-E22D9F473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3594" y="1552991"/>
            <a:ext cx="4499031" cy="515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034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>
                <a:hlinkClick r:id="rId2"/>
              </a:rPr>
              <a:t>Krekeldijk West – Hooilanden Grote Saleghem Geule</a:t>
            </a:r>
            <a:endParaRPr lang="nl-BE" dirty="0"/>
          </a:p>
          <a:p>
            <a:pPr marL="0" indent="0">
              <a:buNone/>
            </a:pPr>
            <a:r>
              <a:rPr lang="nl-BE" dirty="0"/>
              <a:t>   Kennismaking met </a:t>
            </a:r>
            <a:r>
              <a:rPr lang="nl-BE" dirty="0">
                <a:hlinkClick r:id="rId3"/>
              </a:rPr>
              <a:t>sprinkhanen</a:t>
            </a:r>
            <a:endParaRPr lang="nl-BE" dirty="0"/>
          </a:p>
          <a:p>
            <a:r>
              <a:rPr lang="nl-BE" dirty="0"/>
              <a:t>Fauna: 4</a:t>
            </a:r>
          </a:p>
          <a:p>
            <a:r>
              <a:rPr lang="nl-BE" dirty="0"/>
              <a:t>Flora: 39</a:t>
            </a:r>
          </a:p>
          <a:p>
            <a:r>
              <a:rPr lang="nl-BE" dirty="0"/>
              <a:t>Paddenstoelen: 2</a:t>
            </a:r>
          </a:p>
          <a:p>
            <a:r>
              <a:rPr lang="nl-BE" dirty="0"/>
              <a:t>Insecten: 23</a:t>
            </a:r>
          </a:p>
          <a:p>
            <a:endParaRPr lang="nl-B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Waarnemingen 2 september</a:t>
            </a:r>
          </a:p>
        </p:txBody>
      </p:sp>
      <p:pic>
        <p:nvPicPr>
          <p:cNvPr id="4" name="Afbeelding 3" descr="CUT-eikelmuis_shutterstock.gi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3140968"/>
            <a:ext cx="3528392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763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Zuidelijk Spitskopje</a:t>
            </a:r>
          </a:p>
          <a:p>
            <a:pPr marL="0" indent="0">
              <a:buNone/>
            </a:pPr>
            <a:r>
              <a:rPr lang="nl-BE" dirty="0"/>
              <a:t> </a:t>
            </a:r>
            <a:r>
              <a:rPr lang="nl-BE" dirty="0" err="1"/>
              <a:t>Conocephalus</a:t>
            </a:r>
            <a:r>
              <a:rPr lang="nl-BE" dirty="0"/>
              <a:t> </a:t>
            </a:r>
            <a:r>
              <a:rPr lang="nl-BE" dirty="0" err="1"/>
              <a:t>fuscus</a:t>
            </a:r>
            <a:endParaRPr lang="nl-BE" dirty="0"/>
          </a:p>
          <a:p>
            <a:r>
              <a:rPr lang="nl-BE" dirty="0"/>
              <a:t>is een rechtvleugelig</a:t>
            </a:r>
            <a:br>
              <a:rPr lang="nl-BE" dirty="0"/>
            </a:br>
            <a:r>
              <a:rPr lang="nl-BE" dirty="0"/>
              <a:t>insect (krekels en </a:t>
            </a:r>
            <a:br>
              <a:rPr lang="nl-BE" dirty="0"/>
            </a:br>
            <a:r>
              <a:rPr lang="nl-BE" dirty="0"/>
              <a:t>sprinkhanen) uit de </a:t>
            </a:r>
            <a:br>
              <a:rPr lang="nl-BE" dirty="0"/>
            </a:br>
            <a:r>
              <a:rPr lang="nl-BE" dirty="0"/>
              <a:t>familie </a:t>
            </a:r>
            <a:br>
              <a:rPr lang="nl-BE" dirty="0"/>
            </a:br>
            <a:r>
              <a:rPr lang="nl-BE" dirty="0"/>
              <a:t>sabelsprinkhanen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Waarnemingen 2 september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78BE535-120F-44AC-BAF2-DB6C87759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6160" y="1825624"/>
            <a:ext cx="5372740" cy="477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516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248193" y="1825624"/>
            <a:ext cx="8815908" cy="4353107"/>
          </a:xfrm>
        </p:spPr>
        <p:txBody>
          <a:bodyPr/>
          <a:lstStyle/>
          <a:p>
            <a:pPr marL="0" indent="0">
              <a:buNone/>
            </a:pPr>
            <a:r>
              <a:rPr lang="nl-BE" dirty="0">
                <a:hlinkClick r:id="rId2"/>
              </a:rPr>
              <a:t>Speelhof Stekene</a:t>
            </a:r>
            <a:r>
              <a:rPr lang="nl-BE" dirty="0"/>
              <a:t>: </a:t>
            </a:r>
          </a:p>
          <a:p>
            <a:r>
              <a:rPr lang="nl-BE" dirty="0"/>
              <a:t>Fauna: 6</a:t>
            </a:r>
          </a:p>
          <a:p>
            <a:r>
              <a:rPr lang="nl-BE" dirty="0"/>
              <a:t>Flora: 22</a:t>
            </a:r>
          </a:p>
          <a:p>
            <a:r>
              <a:rPr lang="nl-BE" dirty="0"/>
              <a:t>Paddenstoelen: 23</a:t>
            </a:r>
          </a:p>
          <a:p>
            <a:r>
              <a:rPr lang="nl-BE" dirty="0"/>
              <a:t>Insecten: 8</a:t>
            </a:r>
          </a:p>
          <a:p>
            <a:endParaRPr lang="nl-B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Waarnemingen 7 oktober</a:t>
            </a:r>
          </a:p>
        </p:txBody>
      </p:sp>
      <p:pic>
        <p:nvPicPr>
          <p:cNvPr id="4" name="Afbeelding 3" descr="CUT-eikelmuis_shutterstock.g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3729033"/>
            <a:ext cx="3528392" cy="235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160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Egelboterbloem</a:t>
            </a:r>
            <a:br>
              <a:rPr lang="nl-BE" dirty="0"/>
            </a:br>
            <a:r>
              <a:rPr lang="nl-BE" dirty="0" err="1"/>
              <a:t>Ranunculus</a:t>
            </a:r>
            <a:r>
              <a:rPr lang="nl-BE" dirty="0"/>
              <a:t> </a:t>
            </a:r>
            <a:r>
              <a:rPr lang="nl-BE" dirty="0" err="1"/>
              <a:t>flammula</a:t>
            </a:r>
            <a:endParaRPr lang="nl-BE" dirty="0"/>
          </a:p>
          <a:p>
            <a:r>
              <a:rPr lang="nl-BE" dirty="0"/>
              <a:t>Giftig</a:t>
            </a:r>
            <a:br>
              <a:rPr lang="nl-BE" dirty="0"/>
            </a:br>
            <a:r>
              <a:rPr lang="nl-BE" dirty="0"/>
              <a:t>tast slijmvlies aan</a:t>
            </a:r>
          </a:p>
          <a:p>
            <a:r>
              <a:rPr lang="nl-BE" dirty="0"/>
              <a:t>Vee mijdt de plant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Waarnemingen 7 oktober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F0D90AD-EF82-4D54-8150-1E0953245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1485" y="1578690"/>
            <a:ext cx="5041381" cy="435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884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>
                <a:hlinkClick r:id="rId2"/>
              </a:rPr>
              <a:t>Sint Jacobsmoer</a:t>
            </a:r>
            <a:r>
              <a:rPr lang="nl-BE" dirty="0"/>
              <a:t>:</a:t>
            </a:r>
          </a:p>
          <a:p>
            <a:r>
              <a:rPr lang="nl-BE" dirty="0"/>
              <a:t>Fauna: 4</a:t>
            </a:r>
          </a:p>
          <a:p>
            <a:r>
              <a:rPr lang="nl-BE" dirty="0"/>
              <a:t>Flora: </a:t>
            </a:r>
          </a:p>
          <a:p>
            <a:r>
              <a:rPr lang="nl-BE" dirty="0"/>
              <a:t>Paddenstoelen: 19</a:t>
            </a:r>
          </a:p>
          <a:p>
            <a:endParaRPr lang="nl-B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Waarnemingen 4 november</a:t>
            </a:r>
          </a:p>
        </p:txBody>
      </p:sp>
      <p:pic>
        <p:nvPicPr>
          <p:cNvPr id="4" name="Afbeelding 3" descr="CUT-eikelmuis_shutterstock.g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3729033"/>
            <a:ext cx="3528392" cy="235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661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Heggendoornzaad,</a:t>
            </a:r>
            <a:br>
              <a:rPr lang="nl-BE" dirty="0"/>
            </a:br>
            <a:r>
              <a:rPr lang="nl-BE" dirty="0" err="1"/>
              <a:t>Torilis</a:t>
            </a:r>
            <a:r>
              <a:rPr lang="nl-BE" dirty="0"/>
              <a:t> </a:t>
            </a:r>
            <a:r>
              <a:rPr lang="nl-BE" dirty="0" err="1"/>
              <a:t>japonica</a:t>
            </a:r>
            <a:endParaRPr lang="nl-BE" dirty="0"/>
          </a:p>
          <a:p>
            <a:r>
              <a:rPr lang="nl-BE" dirty="0"/>
              <a:t>Eenjarige </a:t>
            </a:r>
            <a:br>
              <a:rPr lang="nl-BE" dirty="0"/>
            </a:br>
            <a:r>
              <a:rPr lang="nl-BE" dirty="0"/>
              <a:t>   schermbloemige</a:t>
            </a:r>
          </a:p>
          <a:p>
            <a:r>
              <a:rPr lang="nl-BE" dirty="0"/>
              <a:t>Oorspronkelijk van</a:t>
            </a:r>
            <a:br>
              <a:rPr lang="nl-BE" dirty="0"/>
            </a:br>
            <a:r>
              <a:rPr lang="nl-BE" dirty="0"/>
              <a:t>Eurazië en vandaar </a:t>
            </a:r>
            <a:br>
              <a:rPr lang="nl-BE" dirty="0"/>
            </a:br>
            <a:r>
              <a:rPr lang="nl-BE" dirty="0"/>
              <a:t>natuurlijk verspreid</a:t>
            </a:r>
          </a:p>
          <a:p>
            <a:endParaRPr lang="nl-B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Waarnemingen 4 november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F165DF1-7CE2-485D-AF34-BCEE98C37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0047" y="1523022"/>
            <a:ext cx="5219283" cy="518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957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Spireavlieskelkje</a:t>
            </a:r>
            <a:br>
              <a:rPr lang="nl-BE" dirty="0"/>
            </a:br>
            <a:r>
              <a:rPr lang="nl-BE" dirty="0" err="1"/>
              <a:t>Hymenoscyphus</a:t>
            </a:r>
            <a:br>
              <a:rPr lang="nl-BE" dirty="0"/>
            </a:br>
            <a:r>
              <a:rPr lang="nl-BE" dirty="0"/>
              <a:t>              vitellinus</a:t>
            </a:r>
          </a:p>
          <a:p>
            <a:pPr marL="0" indent="0">
              <a:buNone/>
            </a:pPr>
            <a:endParaRPr lang="nl-BE" dirty="0"/>
          </a:p>
          <a:p>
            <a:endParaRPr lang="nl-B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Waarnemingen 4 november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1A58DB1-1D01-4CE2-A6FE-D7B1BC265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4729" y="2317930"/>
            <a:ext cx="4791075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771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Terreinen in eigendom of beheerd door Natuurpunt Waasland Noord.</a:t>
            </a:r>
          </a:p>
          <a:p>
            <a:endParaRPr lang="nl-BE" dirty="0"/>
          </a:p>
          <a:p>
            <a:r>
              <a:rPr lang="nl-BE" dirty="0">
                <a:solidFill>
                  <a:srgbClr val="0070C0"/>
                </a:solidFill>
              </a:rPr>
              <a:t>Uitbreiden naar werkingsgebied Waasland?</a:t>
            </a:r>
          </a:p>
          <a:p>
            <a:pPr lvl="1"/>
            <a:r>
              <a:rPr lang="nl-BE" dirty="0">
                <a:solidFill>
                  <a:srgbClr val="0070C0"/>
                </a:solidFill>
              </a:rPr>
              <a:t>Bvb 2x per jaar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Werkingsgebied</a:t>
            </a:r>
          </a:p>
        </p:txBody>
      </p:sp>
      <p:pic>
        <p:nvPicPr>
          <p:cNvPr id="4" name="Afbeelding 3" descr="CUT-eikelmuis_shutterstock.gi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4437112"/>
            <a:ext cx="3181002" cy="204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951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>
                <a:hlinkClick r:id="rId2"/>
              </a:rPr>
              <a:t>Rietlandpolder</a:t>
            </a:r>
            <a:r>
              <a:rPr lang="nl-BE" dirty="0"/>
              <a:t>:</a:t>
            </a:r>
          </a:p>
          <a:p>
            <a:r>
              <a:rPr lang="nl-BE" dirty="0"/>
              <a:t>Fauna: 18</a:t>
            </a:r>
          </a:p>
          <a:p>
            <a:r>
              <a:rPr lang="nl-BE" dirty="0"/>
              <a:t>Flora: 3</a:t>
            </a:r>
          </a:p>
          <a:p>
            <a:r>
              <a:rPr lang="nl-BE" dirty="0"/>
              <a:t>Paddenstoelen: 19</a:t>
            </a:r>
          </a:p>
          <a:p>
            <a:endParaRPr lang="nl-B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Waarnemingen 2 december</a:t>
            </a:r>
          </a:p>
        </p:txBody>
      </p:sp>
      <p:pic>
        <p:nvPicPr>
          <p:cNvPr id="4" name="Afbeelding 3" descr="bruine-kikker-(hugo-willocx)-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228184" y="4653136"/>
            <a:ext cx="2736304" cy="191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139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Lilabruine</a:t>
            </a:r>
            <a:br>
              <a:rPr lang="nl-BE" dirty="0"/>
            </a:br>
            <a:r>
              <a:rPr lang="nl-BE" dirty="0"/>
              <a:t>   </a:t>
            </a:r>
            <a:r>
              <a:rPr lang="nl-BE" dirty="0" err="1"/>
              <a:t>schorsmycena</a:t>
            </a:r>
            <a:br>
              <a:rPr lang="nl-BE" dirty="0"/>
            </a:br>
            <a:r>
              <a:rPr lang="nl-BE" dirty="0"/>
              <a:t>Mycena </a:t>
            </a:r>
            <a:r>
              <a:rPr lang="nl-BE" dirty="0" err="1"/>
              <a:t>meliigena</a:t>
            </a:r>
            <a:endParaRPr lang="nl-BE" dirty="0"/>
          </a:p>
          <a:p>
            <a:r>
              <a:rPr lang="nl-BE" dirty="0"/>
              <a:t>Zeldzaam</a:t>
            </a:r>
          </a:p>
          <a:p>
            <a:pPr lvl="1"/>
            <a:r>
              <a:rPr lang="nl-BE" dirty="0"/>
              <a:t>Foto verspreidingsatlas NL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Waarnemingen 2 december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0D60223-8820-4BF8-A9B2-579BEB0E0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955" y="1376039"/>
            <a:ext cx="3654641" cy="548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304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4" name="Afbeelding 3" descr="bruine-kikker-(hugo-willocx)-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228184" y="4653136"/>
            <a:ext cx="2736304" cy="191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865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Op alle activiteiten was er een gemiddelde van 9 deelnemers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Aanwezigheden</a:t>
            </a:r>
          </a:p>
        </p:txBody>
      </p:sp>
      <p:pic>
        <p:nvPicPr>
          <p:cNvPr id="4" name="Afbeelding 3" descr="CUT-eikelmuis_shutterstock.gi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4871" y="4427587"/>
            <a:ext cx="2441983" cy="204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455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Alle waargenomen fauna en flora werd ingegeven in waarnemingen.be</a:t>
            </a:r>
          </a:p>
          <a:p>
            <a:r>
              <a:rPr lang="nl-BE" dirty="0"/>
              <a:t> © foto’s Brigitte &amp; Guy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Registratie</a:t>
            </a:r>
          </a:p>
        </p:txBody>
      </p:sp>
      <p:pic>
        <p:nvPicPr>
          <p:cNvPr id="4" name="Afbeelding 3" descr="CUT-eikelmuis_shutterstock.gi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2796" y="3768479"/>
            <a:ext cx="2901204" cy="294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587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>
                <a:hlinkClick r:id="rId2"/>
              </a:rPr>
              <a:t>Panneweel reservaat </a:t>
            </a:r>
            <a:r>
              <a:rPr lang="nl-BE" dirty="0"/>
              <a:t>- Winterflora</a:t>
            </a:r>
          </a:p>
          <a:p>
            <a:r>
              <a:rPr lang="nl-BE" dirty="0"/>
              <a:t>Fauna: 1</a:t>
            </a:r>
          </a:p>
          <a:p>
            <a:r>
              <a:rPr lang="nl-BE" dirty="0"/>
              <a:t>Flora: 16</a:t>
            </a:r>
          </a:p>
          <a:p>
            <a:r>
              <a:rPr lang="nl-BE" dirty="0"/>
              <a:t>Paddenstoelen: 2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Waarnemingen 4 februari</a:t>
            </a:r>
          </a:p>
        </p:txBody>
      </p:sp>
      <p:pic>
        <p:nvPicPr>
          <p:cNvPr id="4" name="Afbeelding 3" descr="CUT-eikelmuis_shutterstock.g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4" y="4684319"/>
            <a:ext cx="2901204" cy="140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660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D5A7532A-F238-439E-A767-60EA082C1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34961"/>
            <a:ext cx="3652298" cy="302303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DE36465-CEE2-4082-B3B9-ED1D1D0BC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472" y="1647709"/>
            <a:ext cx="5664332" cy="4956291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Waarnemingen 4 februari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F9311C2-DB3C-44CC-97BF-3CC27F6DED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Dennenvoetzwam</a:t>
            </a:r>
            <a:br>
              <a:rPr lang="nl-BE" dirty="0"/>
            </a:br>
            <a:r>
              <a:rPr lang="nl-BE" dirty="0"/>
              <a:t>  </a:t>
            </a:r>
            <a:r>
              <a:rPr lang="nl-BE" dirty="0" err="1"/>
              <a:t>Phaeolus</a:t>
            </a:r>
            <a:r>
              <a:rPr lang="nl-BE" dirty="0"/>
              <a:t> </a:t>
            </a:r>
            <a:br>
              <a:rPr lang="nl-BE" dirty="0"/>
            </a:br>
            <a:r>
              <a:rPr lang="nl-BE" dirty="0"/>
              <a:t>          </a:t>
            </a:r>
            <a:r>
              <a:rPr lang="nl-BE" dirty="0" err="1"/>
              <a:t>schweinitzii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1429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>
                <a:hlinkClick r:id="rId2"/>
              </a:rPr>
              <a:t>Stekense Steengelaag</a:t>
            </a:r>
            <a:endParaRPr lang="nl-BE" dirty="0"/>
          </a:p>
          <a:p>
            <a:r>
              <a:rPr lang="nl-BE" dirty="0"/>
              <a:t>Fauna: 18</a:t>
            </a:r>
          </a:p>
          <a:p>
            <a:r>
              <a:rPr lang="nl-BE" dirty="0"/>
              <a:t>Flora: 7</a:t>
            </a:r>
          </a:p>
          <a:p>
            <a:r>
              <a:rPr lang="nl-BE" dirty="0"/>
              <a:t>Insecten: 7</a:t>
            </a:r>
          </a:p>
          <a:p>
            <a:endParaRPr lang="nl-B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Waarnemingen 4 maart</a:t>
            </a:r>
          </a:p>
        </p:txBody>
      </p:sp>
      <p:pic>
        <p:nvPicPr>
          <p:cNvPr id="4" name="Afbeelding 3" descr="CUT-eikelmuis_shutterstock.g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4293096"/>
            <a:ext cx="2959407" cy="241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162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Eikvaren – Polypodium</a:t>
            </a:r>
          </a:p>
          <a:p>
            <a:r>
              <a:rPr lang="nl-BE" dirty="0"/>
              <a:t>150 tot 180 soorten </a:t>
            </a:r>
            <a:br>
              <a:rPr lang="nl-BE" dirty="0"/>
            </a:br>
            <a:r>
              <a:rPr lang="nl-BE" dirty="0"/>
              <a:t>waarvan 3 in België</a:t>
            </a:r>
          </a:p>
          <a:p>
            <a:pPr lvl="1"/>
            <a:r>
              <a:rPr lang="nl-BE" dirty="0"/>
              <a:t>Brede eikvaren</a:t>
            </a:r>
          </a:p>
          <a:p>
            <a:pPr lvl="1"/>
            <a:r>
              <a:rPr lang="nl-BE" dirty="0"/>
              <a:t>Gewone eikvaren</a:t>
            </a:r>
          </a:p>
          <a:p>
            <a:pPr lvl="1"/>
            <a:r>
              <a:rPr lang="nl-BE" dirty="0"/>
              <a:t>Bastaardeikvaren</a:t>
            </a:r>
          </a:p>
          <a:p>
            <a:r>
              <a:rPr lang="nl-BE" dirty="0"/>
              <a:t>Veel voorkomend in </a:t>
            </a:r>
            <a:br>
              <a:rPr lang="nl-BE" dirty="0"/>
            </a:br>
            <a:r>
              <a:rPr lang="nl-BE" dirty="0"/>
              <a:t>de tropen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Waarnemingen 4 maart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D1A6EB8-1EFF-4B4A-842F-DD89C5FD8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9758" y="1476385"/>
            <a:ext cx="4468114" cy="521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957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atuurpu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" id="{46FBD5C1-ECF6-44A9-9F38-4D9FED6A2738}" vid="{0CA7E6FE-E0D6-4E9E-971C-033158F5F3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2018</TotalTime>
  <Words>588</Words>
  <Application>Microsoft Office PowerPoint</Application>
  <PresentationFormat>Diavoorstelling (4:3)</PresentationFormat>
  <Paragraphs>129</Paragraphs>
  <Slides>32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Comic Sans MS</vt:lpstr>
      <vt:lpstr>Kantoorthema</vt:lpstr>
      <vt:lpstr>PowerPoint-presentatie</vt:lpstr>
      <vt:lpstr>Doelstelling</vt:lpstr>
      <vt:lpstr>Werkingsgebied</vt:lpstr>
      <vt:lpstr>Aanwezigheden</vt:lpstr>
      <vt:lpstr>Registratie</vt:lpstr>
      <vt:lpstr>Waarnemingen 4 februari</vt:lpstr>
      <vt:lpstr>Waarnemingen 4 februari</vt:lpstr>
      <vt:lpstr>Waarnemingen 4 maart</vt:lpstr>
      <vt:lpstr>Waarnemingen 4 maart</vt:lpstr>
      <vt:lpstr>Waarnemingen 1 april</vt:lpstr>
      <vt:lpstr>Waarnemingen 1 april</vt:lpstr>
      <vt:lpstr>Waarnemingen 1 april</vt:lpstr>
      <vt:lpstr>Waarnemingen 6 mei</vt:lpstr>
      <vt:lpstr>Waarnemingen 6 mei</vt:lpstr>
      <vt:lpstr>Waarnemingen 3 juni</vt:lpstr>
      <vt:lpstr>Waarnemingen 3 juni</vt:lpstr>
      <vt:lpstr>Waarnemingen 1 juli</vt:lpstr>
      <vt:lpstr>Waarnemingen 1 juli</vt:lpstr>
      <vt:lpstr>Waarnemingen 1 juli</vt:lpstr>
      <vt:lpstr>Waarnemingen 5 augustus</vt:lpstr>
      <vt:lpstr>Waarnemingen 5 augustus</vt:lpstr>
      <vt:lpstr>Waarnemingen 5 augustus</vt:lpstr>
      <vt:lpstr>Waarnemingen 2 september</vt:lpstr>
      <vt:lpstr>Waarnemingen 2 september</vt:lpstr>
      <vt:lpstr>Waarnemingen 7 oktober</vt:lpstr>
      <vt:lpstr>Waarnemingen 7 oktober</vt:lpstr>
      <vt:lpstr>Waarnemingen 4 november</vt:lpstr>
      <vt:lpstr>Waarnemingen 4 november</vt:lpstr>
      <vt:lpstr>Waarnemingen 4 november</vt:lpstr>
      <vt:lpstr>Waarnemingen 2 december</vt:lpstr>
      <vt:lpstr>Waarnemingen 2 december</vt:lpstr>
      <vt:lpstr>PowerPoint-presentatie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Joris Gansemans</dc:creator>
  <cp:lastModifiedBy>Guy De Vos</cp:lastModifiedBy>
  <cp:revision>71</cp:revision>
  <dcterms:created xsi:type="dcterms:W3CDTF">2014-03-26T16:36:33Z</dcterms:created>
  <dcterms:modified xsi:type="dcterms:W3CDTF">2020-02-04T20:00:49Z</dcterms:modified>
</cp:coreProperties>
</file>