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86" r:id="rId2"/>
    <p:sldId id="297" r:id="rId3"/>
    <p:sldId id="290" r:id="rId4"/>
    <p:sldId id="291" r:id="rId5"/>
    <p:sldId id="257" r:id="rId6"/>
    <p:sldId id="288" r:id="rId7"/>
    <p:sldId id="289" r:id="rId8"/>
    <p:sldId id="292" r:id="rId9"/>
    <p:sldId id="293" r:id="rId10"/>
    <p:sldId id="294" r:id="rId11"/>
    <p:sldId id="295" r:id="rId12"/>
    <p:sldId id="296"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6" r:id="rId30"/>
    <p:sldId id="277" r:id="rId31"/>
    <p:sldId id="278" r:id="rId32"/>
    <p:sldId id="279" r:id="rId33"/>
    <p:sldId id="280" r:id="rId34"/>
    <p:sldId id="281" r:id="rId35"/>
    <p:sldId id="282" r:id="rId36"/>
    <p:sldId id="283" r:id="rId37"/>
    <p:sldId id="284" r:id="rId38"/>
    <p:sldId id="298" r:id="rId39"/>
  </p:sldIdLst>
  <p:sldSz cx="9144000" cy="6858000" type="screen4x3"/>
  <p:notesSz cx="6858000" cy="9144000"/>
  <p:defaultTextStyle>
    <a:defPPr>
      <a:defRPr lang="nl-B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6EC"/>
    <a:srgbClr val="467990"/>
    <a:srgbClr val="007C86"/>
    <a:srgbClr val="00646C"/>
    <a:srgbClr val="1D6B6E"/>
    <a:srgbClr val="419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65" d="100"/>
          <a:sy n="65" d="100"/>
        </p:scale>
        <p:origin x="1152"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7DE35F-F554-4692-843F-AB895892D509}" type="datetimeFigureOut">
              <a:rPr lang="nl-BE" smtClean="0"/>
              <a:t>21/03/2022</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FB536-DDA6-4B4E-9547-7B44E04AB820}" type="slidenum">
              <a:rPr lang="nl-BE" smtClean="0"/>
              <a:t>‹nr.›</a:t>
            </a:fld>
            <a:endParaRPr lang="nl-BE"/>
          </a:p>
        </p:txBody>
      </p:sp>
    </p:spTree>
    <p:extLst>
      <p:ext uri="{BB962C8B-B14F-4D97-AF65-F5344CB8AC3E}">
        <p14:creationId xmlns:p14="http://schemas.microsoft.com/office/powerpoint/2010/main" val="3582467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202124"/>
                </a:solidFill>
                <a:effectLst/>
                <a:latin typeface="arial" panose="020B0604020202020204" pitchFamily="34" charset="0"/>
              </a:rPr>
              <a:t>De bladeren kunnen zowel rauw al gekookt gegeten worden. Ze hebben een bittere smaak, en vormen een acceptabele toevoeging in gemengde salades. Je kunt de bladeren het best jong eten. De plant werd vroeger, toen men nog niet bekend was met hop, gebruikt voor het maken van bier.</a:t>
            </a:r>
            <a:endParaRPr lang="nl-BE" dirty="0"/>
          </a:p>
        </p:txBody>
      </p:sp>
      <p:sp>
        <p:nvSpPr>
          <p:cNvPr id="4" name="Tijdelijke aanduiding voor dianummer 3"/>
          <p:cNvSpPr>
            <a:spLocks noGrp="1"/>
          </p:cNvSpPr>
          <p:nvPr>
            <p:ph type="sldNum" sz="quarter" idx="5"/>
          </p:nvPr>
        </p:nvSpPr>
        <p:spPr/>
        <p:txBody>
          <a:bodyPr/>
          <a:lstStyle/>
          <a:p>
            <a:fld id="{AA3FB536-DDA6-4B4E-9547-7B44E04AB820}" type="slidenum">
              <a:rPr lang="nl-BE" smtClean="0"/>
              <a:t>27</a:t>
            </a:fld>
            <a:endParaRPr lang="nl-BE"/>
          </a:p>
        </p:txBody>
      </p:sp>
    </p:spTree>
    <p:extLst>
      <p:ext uri="{BB962C8B-B14F-4D97-AF65-F5344CB8AC3E}">
        <p14:creationId xmlns:p14="http://schemas.microsoft.com/office/powerpoint/2010/main" val="259480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i="0" dirty="0">
                <a:solidFill>
                  <a:srgbClr val="4D5156"/>
                </a:solidFill>
                <a:effectLst/>
                <a:latin typeface="arial" panose="020B0604020202020204" pitchFamily="34" charset="0"/>
              </a:rPr>
              <a:t>Een gal is een woekering van een plant, ontstaan door een parasiet of </a:t>
            </a:r>
            <a:r>
              <a:rPr lang="nl-BE" b="0" i="0" dirty="0" err="1">
                <a:solidFill>
                  <a:srgbClr val="4D5156"/>
                </a:solidFill>
                <a:effectLst/>
                <a:latin typeface="arial" panose="020B0604020202020204" pitchFamily="34" charset="0"/>
              </a:rPr>
              <a:t>symbiont</a:t>
            </a:r>
            <a:r>
              <a:rPr lang="nl-BE" b="0" i="0" dirty="0">
                <a:solidFill>
                  <a:srgbClr val="4D5156"/>
                </a:solidFill>
                <a:effectLst/>
                <a:latin typeface="arial" panose="020B0604020202020204" pitchFamily="34" charset="0"/>
              </a:rPr>
              <a:t>, meestal een insect dat zijn eieren in de plant legt. De gal, waarvan de vorm specifiek is voor een bepaalde parasiet, dient als behuizing en voedsel voor de larve. Er bestaan ook gallen die door schimmels worden veroorzaakt.</a:t>
            </a:r>
            <a:endParaRPr lang="nl-BE" dirty="0"/>
          </a:p>
        </p:txBody>
      </p:sp>
      <p:sp>
        <p:nvSpPr>
          <p:cNvPr id="4" name="Tijdelijke aanduiding voor dianummer 3"/>
          <p:cNvSpPr>
            <a:spLocks noGrp="1"/>
          </p:cNvSpPr>
          <p:nvPr>
            <p:ph type="sldNum" sz="quarter" idx="5"/>
          </p:nvPr>
        </p:nvSpPr>
        <p:spPr/>
        <p:txBody>
          <a:bodyPr/>
          <a:lstStyle/>
          <a:p>
            <a:fld id="{AA3FB536-DDA6-4B4E-9547-7B44E04AB820}" type="slidenum">
              <a:rPr lang="nl-BE" smtClean="0"/>
              <a:t>33</a:t>
            </a:fld>
            <a:endParaRPr lang="nl-BE"/>
          </a:p>
        </p:txBody>
      </p:sp>
    </p:spTree>
    <p:extLst>
      <p:ext uri="{BB962C8B-B14F-4D97-AF65-F5344CB8AC3E}">
        <p14:creationId xmlns:p14="http://schemas.microsoft.com/office/powerpoint/2010/main" val="17374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D383D1AC-F4BE-4FAB-ADBF-B77D1012B122}" type="datetimeFigureOut">
              <a:rPr lang="nl-BE"/>
              <a:pPr>
                <a:defRPr/>
              </a:pPr>
              <a:t>21/03/2022</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p:txBody>
          <a:bodyPr/>
          <a:lstStyle>
            <a:lvl1pPr>
              <a:defRPr/>
            </a:lvl1pPr>
          </a:lstStyle>
          <a:p>
            <a:pPr>
              <a:defRPr/>
            </a:pPr>
            <a:fld id="{4BC1F442-9DE4-4FEC-B98E-B52FEFEB0557}" type="slidenum">
              <a:rPr lang="nl-BE"/>
              <a:pPr>
                <a:defRPr/>
              </a:pPr>
              <a:t>‹nr.›</a:t>
            </a:fld>
            <a:endParaRPr lang="nl-BE"/>
          </a:p>
        </p:txBody>
      </p:sp>
      <p:sp>
        <p:nvSpPr>
          <p:cNvPr id="7"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
        <p:nvSpPr>
          <p:cNvPr id="6" name="Tekstvak 5"/>
          <p:cNvSpPr txBox="1"/>
          <p:nvPr userDrawn="1"/>
        </p:nvSpPr>
        <p:spPr>
          <a:xfrm>
            <a:off x="1360599" y="5458312"/>
            <a:ext cx="6422801" cy="523220"/>
          </a:xfrm>
          <a:prstGeom prst="rect">
            <a:avLst/>
          </a:prstGeom>
          <a:solidFill>
            <a:schemeClr val="bg1">
              <a:alpha val="69000"/>
            </a:schemeClr>
          </a:solidFill>
        </p:spPr>
        <p:txBody>
          <a:bodyPr wrap="square" rtlCol="0">
            <a:spAutoFit/>
          </a:bodyPr>
          <a:lstStyle/>
          <a:p>
            <a:r>
              <a:rPr lang="nl-BE" sz="2800" b="0" dirty="0">
                <a:solidFill>
                  <a:srgbClr val="007C86"/>
                </a:solidFill>
                <a:latin typeface="+mj-lt"/>
              </a:rPr>
              <a:t>Presentatie door:</a:t>
            </a:r>
          </a:p>
        </p:txBody>
      </p:sp>
    </p:spTree>
    <p:extLst>
      <p:ext uri="{BB962C8B-B14F-4D97-AF65-F5344CB8AC3E}">
        <p14:creationId xmlns:p14="http://schemas.microsoft.com/office/powerpoint/2010/main" val="27250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kel Bee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D383D1AC-F4BE-4FAB-ADBF-B77D1012B122}" type="datetimeFigureOut">
              <a:rPr lang="nl-BE"/>
              <a:pPr>
                <a:defRPr/>
              </a:pPr>
              <a:t>21/03/2022</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p:txBody>
          <a:bodyPr/>
          <a:lstStyle>
            <a:lvl1pPr>
              <a:defRPr/>
            </a:lvl1pPr>
          </a:lstStyle>
          <a:p>
            <a:pPr>
              <a:defRPr/>
            </a:pPr>
            <a:fld id="{4BC1F442-9DE4-4FEC-B98E-B52FEFEB0557}" type="slidenum">
              <a:rPr lang="nl-BE"/>
              <a:pPr>
                <a:defRPr/>
              </a:pPr>
              <a:t>‹nr.›</a:t>
            </a:fld>
            <a:endParaRPr lang="nl-BE"/>
          </a:p>
        </p:txBody>
      </p:sp>
      <p:sp>
        <p:nvSpPr>
          <p:cNvPr id="6" name="Picture Placeholder 2"/>
          <p:cNvSpPr>
            <a:spLocks noGrp="1" noChangeAspect="1"/>
          </p:cNvSpPr>
          <p:nvPr>
            <p:ph type="pic" idx="1" hasCustomPrompt="1"/>
          </p:nvPr>
        </p:nvSpPr>
        <p:spPr>
          <a:xfrm>
            <a:off x="165100" y="199491"/>
            <a:ext cx="8813800" cy="6477534"/>
          </a:xfrm>
        </p:spPr>
        <p:txBody>
          <a:bodyPr rtlCol="0">
            <a:normAutofit/>
          </a:bodyPr>
          <a:lstStyle>
            <a:lvl1pPr marL="0" indent="0">
              <a:buNone/>
              <a:defRPr sz="3200">
                <a:solidFill>
                  <a:srgbClr val="46799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br>
              <a:rPr lang="nl-NL" noProof="0" dirty="0"/>
            </a:br>
            <a:br>
              <a:rPr lang="nl-NL" noProof="0" dirty="0"/>
            </a:br>
            <a:br>
              <a:rPr lang="nl-NL" noProof="0" dirty="0"/>
            </a:br>
            <a:br>
              <a:rPr lang="nl-NL" noProof="0" dirty="0"/>
            </a:br>
            <a:r>
              <a:rPr lang="nl-NL" noProof="0" dirty="0"/>
              <a:t>Klik op het pictogram om een afbeelding toe te voegen</a:t>
            </a:r>
            <a:endParaRPr lang="en-US" noProof="0" dirty="0"/>
          </a:p>
        </p:txBody>
      </p:sp>
    </p:spTree>
    <p:extLst>
      <p:ext uri="{BB962C8B-B14F-4D97-AF65-F5344CB8AC3E}">
        <p14:creationId xmlns:p14="http://schemas.microsoft.com/office/powerpoint/2010/main" val="129982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193" y="1825624"/>
            <a:ext cx="8647611" cy="4353107"/>
          </a:xfrm>
        </p:spPr>
        <p:txBody>
          <a:bodyPr/>
          <a:lstStyle>
            <a:lvl1pPr>
              <a:defRPr>
                <a:solidFill>
                  <a:srgbClr val="007C86"/>
                </a:solidFill>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a:xfrm>
            <a:off x="247650" y="6356350"/>
            <a:ext cx="2057400" cy="365125"/>
          </a:xfrm>
        </p:spPr>
        <p:txBody>
          <a:bodyPr/>
          <a:lstStyle>
            <a:lvl1pPr>
              <a:defRPr/>
            </a:lvl1pPr>
          </a:lstStyle>
          <a:p>
            <a:pPr>
              <a:defRPr/>
            </a:pPr>
            <a:fld id="{46BDA45E-47C8-4851-A457-AFF781E99A5D}" type="datetimeFigureOut">
              <a:rPr lang="nl-BE"/>
              <a:pPr>
                <a:defRPr/>
              </a:pPr>
              <a:t>21/03/2022</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a:xfrm>
            <a:off x="6838950" y="6356350"/>
            <a:ext cx="2057400" cy="365125"/>
          </a:xfrm>
        </p:spPr>
        <p:txBody>
          <a:bodyPr/>
          <a:lstStyle>
            <a:lvl1pPr>
              <a:defRPr/>
            </a:lvl1pPr>
          </a:lstStyle>
          <a:p>
            <a:pPr>
              <a:defRPr/>
            </a:pPr>
            <a:fld id="{32F70F2D-9A52-49D8-918C-EA870A04B2E1}" type="slidenum">
              <a:rPr lang="nl-BE"/>
              <a:pPr>
                <a:defRPr/>
              </a:pPr>
              <a:t>‹nr.›</a:t>
            </a:fld>
            <a:endParaRPr lang="nl-BE"/>
          </a:p>
        </p:txBody>
      </p:sp>
      <p:sp>
        <p:nvSpPr>
          <p:cNvPr id="7"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Tree>
    <p:extLst>
      <p:ext uri="{BB962C8B-B14F-4D97-AF65-F5344CB8AC3E}">
        <p14:creationId xmlns:p14="http://schemas.microsoft.com/office/powerpoint/2010/main" val="367278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5738" y="1617664"/>
            <a:ext cx="8793162" cy="4503736"/>
          </a:xfrm>
        </p:spPr>
        <p:txBody>
          <a:bodyPr/>
          <a:lstStyle>
            <a:lvl1pPr marL="0" indent="0">
              <a:buNone/>
              <a:defRPr sz="2800">
                <a:solidFill>
                  <a:srgbClr val="46799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4" name="Date Placeholder 3"/>
          <p:cNvSpPr>
            <a:spLocks noGrp="1"/>
          </p:cNvSpPr>
          <p:nvPr>
            <p:ph type="dt" sz="half" idx="10"/>
          </p:nvPr>
        </p:nvSpPr>
        <p:spPr/>
        <p:txBody>
          <a:bodyPr/>
          <a:lstStyle>
            <a:lvl1pPr>
              <a:defRPr/>
            </a:lvl1pPr>
          </a:lstStyle>
          <a:p>
            <a:pPr>
              <a:defRPr/>
            </a:pPr>
            <a:fld id="{96D31E0D-2ADF-40D2-A62D-6CAC25F4A842}" type="datetimeFigureOut">
              <a:rPr lang="nl-BE"/>
              <a:pPr>
                <a:defRPr/>
              </a:pPr>
              <a:t>21/03/2022</a:t>
            </a:fld>
            <a:endParaRPr lang="nl-BE"/>
          </a:p>
        </p:txBody>
      </p:sp>
      <p:sp>
        <p:nvSpPr>
          <p:cNvPr id="5" name="Footer Placeholder 4"/>
          <p:cNvSpPr>
            <a:spLocks noGrp="1"/>
          </p:cNvSpPr>
          <p:nvPr>
            <p:ph type="ftr" sz="quarter" idx="11"/>
          </p:nvPr>
        </p:nvSpPr>
        <p:spPr/>
        <p:txBody>
          <a:bodyPr/>
          <a:lstStyle>
            <a:lvl1pPr>
              <a:defRPr/>
            </a:lvl1pPr>
          </a:lstStyle>
          <a:p>
            <a:pPr>
              <a:defRPr/>
            </a:pPr>
            <a:endParaRPr lang="nl-BE"/>
          </a:p>
        </p:txBody>
      </p:sp>
      <p:sp>
        <p:nvSpPr>
          <p:cNvPr id="6" name="Slide Number Placeholder 5"/>
          <p:cNvSpPr>
            <a:spLocks noGrp="1"/>
          </p:cNvSpPr>
          <p:nvPr>
            <p:ph type="sldNum" sz="quarter" idx="12"/>
          </p:nvPr>
        </p:nvSpPr>
        <p:spPr/>
        <p:txBody>
          <a:bodyPr/>
          <a:lstStyle>
            <a:lvl1pPr>
              <a:defRPr/>
            </a:lvl1pPr>
          </a:lstStyle>
          <a:p>
            <a:pPr>
              <a:defRPr/>
            </a:pPr>
            <a:fld id="{E0BE3D4E-3AE0-4706-88CA-CE0A0670B9C2}" type="slidenum">
              <a:rPr lang="nl-BE"/>
              <a:pPr>
                <a:defRPr/>
              </a:pPr>
              <a:t>‹nr.›</a:t>
            </a:fld>
            <a:endParaRPr lang="nl-BE"/>
          </a:p>
        </p:txBody>
      </p:sp>
      <p:sp>
        <p:nvSpPr>
          <p:cNvPr id="8"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Tree>
    <p:extLst>
      <p:ext uri="{BB962C8B-B14F-4D97-AF65-F5344CB8AC3E}">
        <p14:creationId xmlns:p14="http://schemas.microsoft.com/office/powerpoint/2010/main" val="235116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5100" y="1520825"/>
            <a:ext cx="4114800" cy="4656138"/>
          </a:xfrm>
        </p:spPr>
        <p:txBody>
          <a:bodyPr/>
          <a:lstStyle>
            <a:lvl1pPr>
              <a:defRPr sz="2800">
                <a:solidFill>
                  <a:srgbClr val="467990"/>
                </a:solidFill>
                <a:latin typeface="Calibri" panose="020F0502020204030204" pitchFamily="34" charset="0"/>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Content Placeholder 3"/>
          <p:cNvSpPr>
            <a:spLocks noGrp="1"/>
          </p:cNvSpPr>
          <p:nvPr>
            <p:ph sz="half" idx="2"/>
          </p:nvPr>
        </p:nvSpPr>
        <p:spPr>
          <a:xfrm>
            <a:off x="4489450" y="1530349"/>
            <a:ext cx="4489450" cy="4646613"/>
          </a:xfrm>
        </p:spPr>
        <p:txBody>
          <a:bodyPr/>
          <a:lstStyle>
            <a:lvl1pPr>
              <a:defRPr sz="2800" baseline="0">
                <a:solidFill>
                  <a:srgbClr val="467990"/>
                </a:solidFill>
                <a:latin typeface="Calibri" panose="020F0502020204030204" pitchFamily="34" charset="0"/>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6238BE2D-9783-4473-9ED6-2BD5BECFC7A1}" type="datetimeFigureOut">
              <a:rPr lang="nl-BE"/>
              <a:pPr>
                <a:defRPr/>
              </a:pPr>
              <a:t>21/03/2022</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19A3715E-64C4-4B3C-9835-AE010609B522}" type="slidenum">
              <a:rPr lang="nl-BE"/>
              <a:pPr>
                <a:defRPr/>
              </a:pPr>
              <a:t>‹nr.›</a:t>
            </a:fld>
            <a:endParaRPr lang="nl-BE"/>
          </a:p>
        </p:txBody>
      </p:sp>
      <p:sp>
        <p:nvSpPr>
          <p:cNvPr id="9"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Tree>
    <p:extLst>
      <p:ext uri="{BB962C8B-B14F-4D97-AF65-F5344CB8AC3E}">
        <p14:creationId xmlns:p14="http://schemas.microsoft.com/office/powerpoint/2010/main" val="13479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0">
                <a:solidFill>
                  <a:srgbClr val="4679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Content Placeholder 3"/>
          <p:cNvSpPr>
            <a:spLocks noGrp="1"/>
          </p:cNvSpPr>
          <p:nvPr>
            <p:ph sz="half" idx="2"/>
          </p:nvPr>
        </p:nvSpPr>
        <p:spPr>
          <a:xfrm>
            <a:off x="629842" y="2505075"/>
            <a:ext cx="3868340" cy="3684588"/>
          </a:xfrm>
        </p:spPr>
        <p:txBody>
          <a:bodyPr/>
          <a:lstStyle>
            <a:lvl1pPr>
              <a:defRPr>
                <a:solidFill>
                  <a:srgbClr val="467990"/>
                </a:solidFill>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0">
                <a:solidFill>
                  <a:srgbClr val="4679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Content Placeholder 5"/>
          <p:cNvSpPr>
            <a:spLocks noGrp="1"/>
          </p:cNvSpPr>
          <p:nvPr>
            <p:ph sz="quarter" idx="4"/>
          </p:nvPr>
        </p:nvSpPr>
        <p:spPr>
          <a:xfrm>
            <a:off x="4629150" y="2505075"/>
            <a:ext cx="3887391" cy="3684588"/>
          </a:xfrm>
        </p:spPr>
        <p:txBody>
          <a:bodyPr/>
          <a:lstStyle>
            <a:lvl1pPr>
              <a:defRPr>
                <a:solidFill>
                  <a:srgbClr val="467990"/>
                </a:solidFill>
              </a:defRPr>
            </a:lvl1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7" name="Date Placeholder 3"/>
          <p:cNvSpPr>
            <a:spLocks noGrp="1"/>
          </p:cNvSpPr>
          <p:nvPr>
            <p:ph type="dt" sz="half" idx="10"/>
          </p:nvPr>
        </p:nvSpPr>
        <p:spPr/>
        <p:txBody>
          <a:bodyPr/>
          <a:lstStyle>
            <a:lvl1pPr>
              <a:defRPr/>
            </a:lvl1pPr>
          </a:lstStyle>
          <a:p>
            <a:pPr>
              <a:defRPr/>
            </a:pPr>
            <a:fld id="{FEB2137B-6D45-4296-B7A7-713940108BD9}" type="datetimeFigureOut">
              <a:rPr lang="nl-BE"/>
              <a:pPr>
                <a:defRPr/>
              </a:pPr>
              <a:t>21/03/2022</a:t>
            </a:fld>
            <a:endParaRPr lang="nl-BE"/>
          </a:p>
        </p:txBody>
      </p:sp>
      <p:sp>
        <p:nvSpPr>
          <p:cNvPr id="8" name="Footer Placeholder 4"/>
          <p:cNvSpPr>
            <a:spLocks noGrp="1"/>
          </p:cNvSpPr>
          <p:nvPr>
            <p:ph type="ftr" sz="quarter" idx="11"/>
          </p:nvPr>
        </p:nvSpPr>
        <p:spPr/>
        <p:txBody>
          <a:bodyPr/>
          <a:lstStyle>
            <a:lvl1pPr>
              <a:defRPr/>
            </a:lvl1pPr>
          </a:lstStyle>
          <a:p>
            <a:pPr>
              <a:defRPr/>
            </a:pPr>
            <a:endParaRPr lang="nl-BE"/>
          </a:p>
        </p:txBody>
      </p:sp>
      <p:sp>
        <p:nvSpPr>
          <p:cNvPr id="9" name="Slide Number Placeholder 5"/>
          <p:cNvSpPr>
            <a:spLocks noGrp="1"/>
          </p:cNvSpPr>
          <p:nvPr>
            <p:ph type="sldNum" sz="quarter" idx="12"/>
          </p:nvPr>
        </p:nvSpPr>
        <p:spPr/>
        <p:txBody>
          <a:bodyPr/>
          <a:lstStyle>
            <a:lvl1pPr>
              <a:defRPr/>
            </a:lvl1pPr>
          </a:lstStyle>
          <a:p>
            <a:pPr>
              <a:defRPr/>
            </a:pPr>
            <a:fld id="{15073C8A-77AD-4FD3-BD3C-5B9E5EBA568D}" type="slidenum">
              <a:rPr lang="nl-BE"/>
              <a:pPr>
                <a:defRPr/>
              </a:pPr>
              <a:t>‹nr.›</a:t>
            </a:fld>
            <a:endParaRPr lang="nl-BE"/>
          </a:p>
        </p:txBody>
      </p:sp>
      <p:sp>
        <p:nvSpPr>
          <p:cNvPr id="11"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Tree>
    <p:extLst>
      <p:ext uri="{BB962C8B-B14F-4D97-AF65-F5344CB8AC3E}">
        <p14:creationId xmlns:p14="http://schemas.microsoft.com/office/powerpoint/2010/main" val="230562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D0C1CE8D-DA1F-4033-B5F5-FB57ABAD2999}" type="datetimeFigureOut">
              <a:rPr lang="nl-BE"/>
              <a:pPr>
                <a:defRPr/>
              </a:pPr>
              <a:t>21/03/2022</a:t>
            </a:fld>
            <a:endParaRPr lang="nl-BE"/>
          </a:p>
        </p:txBody>
      </p:sp>
      <p:sp>
        <p:nvSpPr>
          <p:cNvPr id="4" name="Footer Placeholder 4"/>
          <p:cNvSpPr>
            <a:spLocks noGrp="1"/>
          </p:cNvSpPr>
          <p:nvPr>
            <p:ph type="ftr" sz="quarter" idx="11"/>
          </p:nvPr>
        </p:nvSpPr>
        <p:spPr/>
        <p:txBody>
          <a:bodyPr/>
          <a:lstStyle>
            <a:lvl1pPr>
              <a:defRPr/>
            </a:lvl1pPr>
          </a:lstStyle>
          <a:p>
            <a:pPr>
              <a:defRPr/>
            </a:pPr>
            <a:endParaRPr lang="nl-BE"/>
          </a:p>
        </p:txBody>
      </p:sp>
      <p:sp>
        <p:nvSpPr>
          <p:cNvPr id="5" name="Slide Number Placeholder 5"/>
          <p:cNvSpPr>
            <a:spLocks noGrp="1"/>
          </p:cNvSpPr>
          <p:nvPr>
            <p:ph type="sldNum" sz="quarter" idx="12"/>
          </p:nvPr>
        </p:nvSpPr>
        <p:spPr/>
        <p:txBody>
          <a:bodyPr/>
          <a:lstStyle>
            <a:lvl1pPr>
              <a:defRPr/>
            </a:lvl1pPr>
          </a:lstStyle>
          <a:p>
            <a:pPr>
              <a:defRPr/>
            </a:pPr>
            <a:fld id="{D08BBB7F-4BED-4F04-87D3-33644A75BD7F}" type="slidenum">
              <a:rPr lang="nl-BE"/>
              <a:pPr>
                <a:defRPr/>
              </a:pPr>
              <a:t>‹nr.›</a:t>
            </a:fld>
            <a:endParaRPr lang="nl-BE"/>
          </a:p>
        </p:txBody>
      </p:sp>
      <p:sp>
        <p:nvSpPr>
          <p:cNvPr id="7"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Tree>
    <p:extLst>
      <p:ext uri="{BB962C8B-B14F-4D97-AF65-F5344CB8AC3E}">
        <p14:creationId xmlns:p14="http://schemas.microsoft.com/office/powerpoint/2010/main" val="139718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0474" y="1492248"/>
            <a:ext cx="5178425" cy="4641852"/>
          </a:xfrm>
        </p:spPr>
        <p:txBody>
          <a:bodyPr/>
          <a:lstStyle>
            <a:lvl1pPr>
              <a:defRPr sz="2800">
                <a:solidFill>
                  <a:srgbClr val="46799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Text Placeholder 3"/>
          <p:cNvSpPr>
            <a:spLocks noGrp="1"/>
          </p:cNvSpPr>
          <p:nvPr>
            <p:ph type="body" sz="half" idx="2"/>
          </p:nvPr>
        </p:nvSpPr>
        <p:spPr>
          <a:xfrm>
            <a:off x="165100" y="1492248"/>
            <a:ext cx="3454400" cy="4641852"/>
          </a:xfrm>
        </p:spPr>
        <p:txBody>
          <a:bodyPr/>
          <a:lstStyle>
            <a:lvl1pPr marL="0" indent="0">
              <a:buNone/>
              <a:defRPr sz="1600">
                <a:solidFill>
                  <a:srgbClr val="4679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4B068157-5D9D-46D2-A548-3027093E632E}" type="datetimeFigureOut">
              <a:rPr lang="nl-BE"/>
              <a:pPr>
                <a:defRPr/>
              </a:pPr>
              <a:t>21/03/2022</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CC1423A9-7A8B-4018-A5D1-0B60FAC4F855}" type="slidenum">
              <a:rPr lang="nl-BE"/>
              <a:pPr>
                <a:defRPr/>
              </a:pPr>
              <a:t>‹nr.›</a:t>
            </a:fld>
            <a:endParaRPr lang="nl-BE"/>
          </a:p>
        </p:txBody>
      </p:sp>
      <p:sp>
        <p:nvSpPr>
          <p:cNvPr id="9"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Tree>
    <p:extLst>
      <p:ext uri="{BB962C8B-B14F-4D97-AF65-F5344CB8AC3E}">
        <p14:creationId xmlns:p14="http://schemas.microsoft.com/office/powerpoint/2010/main" val="270442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685925"/>
            <a:ext cx="4629150" cy="4175126"/>
          </a:xfrm>
        </p:spPr>
        <p:txBody>
          <a:bodyPr rtlCol="0">
            <a:normAutofit/>
          </a:bodyPr>
          <a:lstStyle>
            <a:lvl1pPr marL="0" indent="0">
              <a:buNone/>
              <a:defRPr sz="3200">
                <a:solidFill>
                  <a:srgbClr val="46799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dirty="0"/>
              <a:t>Klik op het pictogram als u een afbeelding wilt toevoegen</a:t>
            </a:r>
            <a:endParaRPr lang="en-US" noProof="0" dirty="0"/>
          </a:p>
        </p:txBody>
      </p:sp>
      <p:sp>
        <p:nvSpPr>
          <p:cNvPr id="4" name="Text Placeholder 3"/>
          <p:cNvSpPr>
            <a:spLocks noGrp="1"/>
          </p:cNvSpPr>
          <p:nvPr>
            <p:ph type="body" sz="half" idx="2"/>
          </p:nvPr>
        </p:nvSpPr>
        <p:spPr>
          <a:xfrm>
            <a:off x="629841" y="1685925"/>
            <a:ext cx="2949178" cy="4183063"/>
          </a:xfrm>
        </p:spPr>
        <p:txBody>
          <a:bodyPr/>
          <a:lstStyle>
            <a:lvl1pPr marL="0" indent="0">
              <a:buNone/>
              <a:defRPr sz="1600">
                <a:solidFill>
                  <a:srgbClr val="46799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F6BAB65F-448C-4E15-8602-00F271B8F2AC}" type="datetimeFigureOut">
              <a:rPr lang="nl-BE"/>
              <a:pPr>
                <a:defRPr/>
              </a:pPr>
              <a:t>21/03/2022</a:t>
            </a:fld>
            <a:endParaRPr lang="nl-BE"/>
          </a:p>
        </p:txBody>
      </p:sp>
      <p:sp>
        <p:nvSpPr>
          <p:cNvPr id="6" name="Footer Placeholder 4"/>
          <p:cNvSpPr>
            <a:spLocks noGrp="1"/>
          </p:cNvSpPr>
          <p:nvPr>
            <p:ph type="ftr" sz="quarter" idx="11"/>
          </p:nvPr>
        </p:nvSpPr>
        <p:spPr/>
        <p:txBody>
          <a:bodyPr/>
          <a:lstStyle>
            <a:lvl1pPr>
              <a:defRPr/>
            </a:lvl1pPr>
          </a:lstStyle>
          <a:p>
            <a:pPr>
              <a:defRPr/>
            </a:pPr>
            <a:endParaRPr lang="nl-BE"/>
          </a:p>
        </p:txBody>
      </p:sp>
      <p:sp>
        <p:nvSpPr>
          <p:cNvPr id="7" name="Slide Number Placeholder 5"/>
          <p:cNvSpPr>
            <a:spLocks noGrp="1"/>
          </p:cNvSpPr>
          <p:nvPr>
            <p:ph type="sldNum" sz="quarter" idx="12"/>
          </p:nvPr>
        </p:nvSpPr>
        <p:spPr/>
        <p:txBody>
          <a:bodyPr/>
          <a:lstStyle>
            <a:lvl1pPr>
              <a:defRPr/>
            </a:lvl1pPr>
          </a:lstStyle>
          <a:p>
            <a:pPr>
              <a:defRPr/>
            </a:pPr>
            <a:fld id="{A13D6A67-77BD-4496-B1E5-B260C6F46BB8}" type="slidenum">
              <a:rPr lang="nl-BE"/>
              <a:pPr>
                <a:defRPr/>
              </a:pPr>
              <a:t>‹nr.›</a:t>
            </a:fld>
            <a:endParaRPr lang="nl-BE"/>
          </a:p>
        </p:txBody>
      </p:sp>
      <p:sp>
        <p:nvSpPr>
          <p:cNvPr id="9"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Tree>
    <p:extLst>
      <p:ext uri="{BB962C8B-B14F-4D97-AF65-F5344CB8AC3E}">
        <p14:creationId xmlns:p14="http://schemas.microsoft.com/office/powerpoint/2010/main" val="120925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1000" b="-1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5100" y="254000"/>
            <a:ext cx="719952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dirty="0"/>
              <a:t>Klik om de stijl te bewerken</a:t>
            </a:r>
            <a:endParaRPr lang="en-US" altLang="nl-BE" dirty="0"/>
          </a:p>
        </p:txBody>
      </p:sp>
      <p:sp>
        <p:nvSpPr>
          <p:cNvPr id="1027" name="Text Placeholder 2"/>
          <p:cNvSpPr>
            <a:spLocks noGrp="1"/>
          </p:cNvSpPr>
          <p:nvPr>
            <p:ph type="body" idx="1"/>
          </p:nvPr>
        </p:nvSpPr>
        <p:spPr bwMode="auto">
          <a:xfrm>
            <a:off x="165100" y="1524000"/>
            <a:ext cx="88138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dirty="0"/>
              <a:t>Klik om de modelstijlen te bewerken</a:t>
            </a:r>
          </a:p>
          <a:p>
            <a:pPr lvl="1"/>
            <a:r>
              <a:rPr lang="nl-NL" altLang="nl-BE" dirty="0"/>
              <a:t>Tweede niveau</a:t>
            </a:r>
          </a:p>
          <a:p>
            <a:pPr lvl="2"/>
            <a:r>
              <a:rPr lang="nl-NL" altLang="nl-BE" dirty="0"/>
              <a:t>Derde niveau</a:t>
            </a:r>
          </a:p>
          <a:p>
            <a:pPr lvl="3"/>
            <a:r>
              <a:rPr lang="nl-NL" altLang="nl-BE" dirty="0"/>
              <a:t>Vierde niveau</a:t>
            </a:r>
          </a:p>
          <a:p>
            <a:pPr lvl="4"/>
            <a:r>
              <a:rPr lang="nl-NL" altLang="nl-BE" dirty="0"/>
              <a:t>Vijfde niveau</a:t>
            </a:r>
            <a:endParaRPr lang="en-US" altLang="nl-BE" dirty="0"/>
          </a:p>
        </p:txBody>
      </p:sp>
      <p:sp>
        <p:nvSpPr>
          <p:cNvPr id="4" name="Date Placeholder 3"/>
          <p:cNvSpPr>
            <a:spLocks noGrp="1"/>
          </p:cNvSpPr>
          <p:nvPr>
            <p:ph type="dt" sz="half" idx="2"/>
          </p:nvPr>
        </p:nvSpPr>
        <p:spPr>
          <a:xfrm>
            <a:off x="165100" y="6311900"/>
            <a:ext cx="217805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EA05575-FF58-4ACF-9257-59269CA1DDB4}" type="datetimeFigureOut">
              <a:rPr lang="nl-BE"/>
              <a:pPr>
                <a:defRPr/>
              </a:pPr>
              <a:t>21/03/2022</a:t>
            </a:fld>
            <a:endParaRPr lang="nl-BE" dirty="0"/>
          </a:p>
        </p:txBody>
      </p:sp>
      <p:sp>
        <p:nvSpPr>
          <p:cNvPr id="5" name="Footer Placeholder 4"/>
          <p:cNvSpPr>
            <a:spLocks noGrp="1"/>
          </p:cNvSpPr>
          <p:nvPr>
            <p:ph type="ftr" sz="quarter" idx="3"/>
          </p:nvPr>
        </p:nvSpPr>
        <p:spPr>
          <a:xfrm>
            <a:off x="3028950" y="631190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BE"/>
          </a:p>
        </p:txBody>
      </p:sp>
      <p:sp>
        <p:nvSpPr>
          <p:cNvPr id="6" name="Slide Number Placeholder 5"/>
          <p:cNvSpPr>
            <a:spLocks noGrp="1"/>
          </p:cNvSpPr>
          <p:nvPr>
            <p:ph type="sldNum" sz="quarter" idx="4"/>
          </p:nvPr>
        </p:nvSpPr>
        <p:spPr>
          <a:xfrm>
            <a:off x="6800850" y="6311900"/>
            <a:ext cx="217805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B0EBDE0-35B8-417D-9918-8F77C06A1732}" type="slidenum">
              <a:rPr lang="nl-BE"/>
              <a:pPr>
                <a:defRPr/>
              </a:pPr>
              <a:t>‹nr.›</a:t>
            </a:fld>
            <a:endParaRPr lang="nl-BE"/>
          </a:p>
        </p:txBody>
      </p:sp>
    </p:spTree>
  </p:cSld>
  <p:clrMap bg1="lt1" tx1="dk1" bg2="lt2" tx2="dk2" accent1="accent1" accent2="accent2" accent3="accent3" accent4="accent4" accent5="accent5" accent6="accent6" hlink="hlink" folHlink="folHlink"/>
  <p:sldLayoutIdLst>
    <p:sldLayoutId id="2147483698" r:id="rId1"/>
    <p:sldLayoutId id="2147483709" r:id="rId2"/>
    <p:sldLayoutId id="2147483708" r:id="rId3"/>
    <p:sldLayoutId id="2147483699" r:id="rId4"/>
    <p:sldLayoutId id="2147483700" r:id="rId5"/>
    <p:sldLayoutId id="2147483701" r:id="rId6"/>
    <p:sldLayoutId id="2147483702" r:id="rId7"/>
    <p:sldLayoutId id="2147483704" r:id="rId8"/>
    <p:sldLayoutId id="214748370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179388" algn="l" rtl="0" eaLnBrk="0" fontAlgn="base" hangingPunct="0">
        <a:lnSpc>
          <a:spcPct val="90000"/>
        </a:lnSpc>
        <a:spcBef>
          <a:spcPct val="0"/>
        </a:spcBef>
        <a:spcAft>
          <a:spcPct val="0"/>
        </a:spcAft>
        <a:defRPr sz="3200" b="1" kern="1200" baseline="0">
          <a:solidFill>
            <a:srgbClr val="00646C"/>
          </a:solidFill>
          <a:latin typeface="+mj-lt"/>
          <a:ea typeface="+mj-ea"/>
          <a:cs typeface="+mj-cs"/>
        </a:defRPr>
      </a:lvl1pPr>
      <a:lvl2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2pPr>
      <a:lvl3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3pPr>
      <a:lvl4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4pPr>
      <a:lvl5pPr marL="179388" algn="l" rtl="0" eaLnBrk="0" fontAlgn="base" hangingPunct="0">
        <a:lnSpc>
          <a:spcPct val="90000"/>
        </a:lnSpc>
        <a:spcBef>
          <a:spcPct val="0"/>
        </a:spcBef>
        <a:spcAft>
          <a:spcPct val="0"/>
        </a:spcAft>
        <a:defRPr sz="4000">
          <a:solidFill>
            <a:srgbClr val="1D6B6E"/>
          </a:solidFill>
          <a:latin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kern="1200" baseline="0">
          <a:solidFill>
            <a:srgbClr val="419575"/>
          </a:solidFill>
          <a:latin typeface="Calibri" panose="020F0502020204030204" pitchFamily="34"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7030A0"/>
          </a:solidFill>
          <a:latin typeface="Calibri" panose="020F0502020204030204" pitchFamily="34"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a:t>
            </a:r>
            <a:r>
              <a:rPr lang="nl-BE" altLang="nl-BE" dirty="0" err="1"/>
              <a:t>ObservatieWandelingen</a:t>
            </a:r>
            <a:br>
              <a:rPr lang="nl-BE" altLang="nl-BE" dirty="0"/>
            </a:br>
            <a:r>
              <a:rPr lang="nl-BE" altLang="nl-BE" dirty="0"/>
              <a:t>                                                      2020 - 2021</a:t>
            </a:r>
          </a:p>
        </p:txBody>
      </p:sp>
      <p:sp>
        <p:nvSpPr>
          <p:cNvPr id="3075" name="Tijdelijke aanduiding voor inhoud 2"/>
          <p:cNvSpPr>
            <a:spLocks noGrp="1"/>
          </p:cNvSpPr>
          <p:nvPr>
            <p:ph idx="1"/>
          </p:nvPr>
        </p:nvSpPr>
        <p:spPr>
          <a:xfrm>
            <a:off x="247650" y="1825625"/>
            <a:ext cx="8648700" cy="4352925"/>
          </a:xfrm>
        </p:spPr>
        <p:txBody>
          <a:bodyPr/>
          <a:lstStyle/>
          <a:p>
            <a:r>
              <a:rPr lang="nl-BE" altLang="nl-BE" dirty="0"/>
              <a:t>Een bloemlezing van opvallende waarnemingen </a:t>
            </a:r>
          </a:p>
        </p:txBody>
      </p:sp>
    </p:spTree>
    <p:extLst>
      <p:ext uri="{BB962C8B-B14F-4D97-AF65-F5344CB8AC3E}">
        <p14:creationId xmlns:p14="http://schemas.microsoft.com/office/powerpoint/2010/main" val="39058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gras, buiten, plant&#10;&#10;Automatisch gegenereerde beschrijving">
            <a:extLst>
              <a:ext uri="{FF2B5EF4-FFF2-40B4-BE49-F238E27FC236}">
                <a16:creationId xmlns:a16="http://schemas.microsoft.com/office/drawing/2014/main" id="{A8AAD7AD-0A84-46E4-B5F4-115F570D96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29" b="1703"/>
          <a:stretch/>
        </p:blipFill>
        <p:spPr>
          <a:xfrm>
            <a:off x="165100" y="1520825"/>
            <a:ext cx="4114800" cy="4656138"/>
          </a:xfrm>
          <a:prstGeom prst="rect">
            <a:avLst/>
          </a:prstGeom>
          <a:noFill/>
        </p:spPr>
      </p:pic>
      <p:pic>
        <p:nvPicPr>
          <p:cNvPr id="3" name="Tijdelijke aanduiding voor inhoud 2" descr="Afbeelding met natuur, regenboog, wolk&#10;&#10;Automatisch gegenereerde beschrijving">
            <a:extLst>
              <a:ext uri="{FF2B5EF4-FFF2-40B4-BE49-F238E27FC236}">
                <a16:creationId xmlns:a16="http://schemas.microsoft.com/office/drawing/2014/main" id="{D3B19015-8CE1-4F5B-8B04-2DB9E2C804E0}"/>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6014" r="-1" b="5934"/>
          <a:stretch/>
        </p:blipFill>
        <p:spPr>
          <a:xfrm>
            <a:off x="4489450" y="1530349"/>
            <a:ext cx="4489450" cy="4646613"/>
          </a:xfrm>
          <a:noFill/>
        </p:spPr>
      </p:pic>
      <p:sp>
        <p:nvSpPr>
          <p:cNvPr id="3074" name="Titel 1"/>
          <p:cNvSpPr>
            <a:spLocks noGrp="1"/>
          </p:cNvSpPr>
          <p:nvPr>
            <p:ph type="title"/>
          </p:nvPr>
        </p:nvSpPr>
        <p:spPr>
          <a:xfrm>
            <a:off x="165100" y="254000"/>
            <a:ext cx="7199527" cy="1041400"/>
          </a:xfrm>
        </p:spPr>
        <p:txBody>
          <a:bodyPr wrap="square" anchor="ctr">
            <a:normAutofit/>
          </a:bodyPr>
          <a:lstStyle/>
          <a:p>
            <a:r>
              <a:rPr lang="nl-BE" altLang="nl-BE" dirty="0"/>
              <a:t>Maar na regen komt zonneschijn of..</a:t>
            </a:r>
          </a:p>
        </p:txBody>
      </p:sp>
      <p:sp>
        <p:nvSpPr>
          <p:cNvPr id="8" name="Tekstvak 7">
            <a:extLst>
              <a:ext uri="{FF2B5EF4-FFF2-40B4-BE49-F238E27FC236}">
                <a16:creationId xmlns:a16="http://schemas.microsoft.com/office/drawing/2014/main" id="{9BCAC8EC-5722-41FF-A240-655B97C46018}"/>
              </a:ext>
            </a:extLst>
          </p:cNvPr>
          <p:cNvSpPr txBox="1"/>
          <p:nvPr/>
        </p:nvSpPr>
        <p:spPr>
          <a:xfrm>
            <a:off x="295583" y="6292874"/>
            <a:ext cx="3853833" cy="369332"/>
          </a:xfrm>
          <a:prstGeom prst="rect">
            <a:avLst/>
          </a:prstGeom>
          <a:noFill/>
        </p:spPr>
        <p:txBody>
          <a:bodyPr wrap="square" rtlCol="0">
            <a:spAutoFit/>
          </a:bodyPr>
          <a:lstStyle/>
          <a:p>
            <a:r>
              <a:rPr lang="nl-BE" dirty="0"/>
              <a:t>Wilde Kievitsbloem </a:t>
            </a:r>
            <a:r>
              <a:rPr lang="nl-BE" sz="1600" i="1" dirty="0" err="1"/>
              <a:t>Fritillaria</a:t>
            </a:r>
            <a:r>
              <a:rPr lang="nl-BE" sz="1600" i="1" dirty="0"/>
              <a:t> meleagris</a:t>
            </a:r>
            <a:endParaRPr lang="nl-BE" i="1" dirty="0"/>
          </a:p>
        </p:txBody>
      </p:sp>
    </p:spTree>
    <p:extLst>
      <p:ext uri="{BB962C8B-B14F-4D97-AF65-F5344CB8AC3E}">
        <p14:creationId xmlns:p14="http://schemas.microsoft.com/office/powerpoint/2010/main" val="171235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boom, buiten, persoon, gras&#10;&#10;Automatisch gegenereerde beschrijving">
            <a:extLst>
              <a:ext uri="{FF2B5EF4-FFF2-40B4-BE49-F238E27FC236}">
                <a16:creationId xmlns:a16="http://schemas.microsoft.com/office/drawing/2014/main" id="{4B8F6770-7E97-4EBA-AB44-BA9F5200F3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715" r="33575"/>
          <a:stretch/>
        </p:blipFill>
        <p:spPr>
          <a:xfrm>
            <a:off x="165100" y="1520825"/>
            <a:ext cx="4114800" cy="4656138"/>
          </a:xfrm>
          <a:prstGeom prst="rect">
            <a:avLst/>
          </a:prstGeom>
          <a:noFill/>
        </p:spPr>
      </p:pic>
      <p:pic>
        <p:nvPicPr>
          <p:cNvPr id="3" name="Tijdelijke aanduiding voor inhoud 2" descr="Afbeelding met gras, buiten, boom, persoon&#10;&#10;Automatisch gegenereerde beschrijving">
            <a:extLst>
              <a:ext uri="{FF2B5EF4-FFF2-40B4-BE49-F238E27FC236}">
                <a16:creationId xmlns:a16="http://schemas.microsoft.com/office/drawing/2014/main" id="{11A2DDE8-CE1A-466D-A7D0-1CFD01F6328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773" r="43880" b="2"/>
          <a:stretch/>
        </p:blipFill>
        <p:spPr>
          <a:xfrm>
            <a:off x="4489450" y="1530349"/>
            <a:ext cx="4489450" cy="4646613"/>
          </a:xfrm>
          <a:noFill/>
        </p:spPr>
      </p:pic>
      <p:sp>
        <p:nvSpPr>
          <p:cNvPr id="3074" name="Titel 1"/>
          <p:cNvSpPr>
            <a:spLocks noGrp="1"/>
          </p:cNvSpPr>
          <p:nvPr>
            <p:ph type="title"/>
          </p:nvPr>
        </p:nvSpPr>
        <p:spPr>
          <a:xfrm>
            <a:off x="165100" y="254000"/>
            <a:ext cx="7199527" cy="1041400"/>
          </a:xfrm>
        </p:spPr>
        <p:txBody>
          <a:bodyPr wrap="square" anchor="ctr">
            <a:normAutofit/>
          </a:bodyPr>
          <a:lstStyle/>
          <a:p>
            <a:r>
              <a:rPr lang="nl-BE" altLang="nl-BE" dirty="0"/>
              <a:t>... een mondkapje.</a:t>
            </a:r>
          </a:p>
        </p:txBody>
      </p:sp>
    </p:spTree>
    <p:extLst>
      <p:ext uri="{BB962C8B-B14F-4D97-AF65-F5344CB8AC3E}">
        <p14:creationId xmlns:p14="http://schemas.microsoft.com/office/powerpoint/2010/main" val="246331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insect, buiten&#10;&#10;Automatisch gegenereerde beschrijving">
            <a:extLst>
              <a:ext uri="{FF2B5EF4-FFF2-40B4-BE49-F238E27FC236}">
                <a16:creationId xmlns:a16="http://schemas.microsoft.com/office/drawing/2014/main" id="{E9F1EA7E-C61A-45D9-9BAF-4760F6430B1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972" y="1494884"/>
            <a:ext cx="6605266" cy="5132895"/>
          </a:xfrm>
        </p:spPr>
      </p:pic>
      <p:sp>
        <p:nvSpPr>
          <p:cNvPr id="6" name="Tekstvak 5">
            <a:extLst>
              <a:ext uri="{FF2B5EF4-FFF2-40B4-BE49-F238E27FC236}">
                <a16:creationId xmlns:a16="http://schemas.microsoft.com/office/drawing/2014/main" id="{4E9DA466-F176-4D4E-A9DF-C371F2CF0263}"/>
              </a:ext>
            </a:extLst>
          </p:cNvPr>
          <p:cNvSpPr txBox="1"/>
          <p:nvPr/>
        </p:nvSpPr>
        <p:spPr>
          <a:xfrm>
            <a:off x="6898203" y="5881469"/>
            <a:ext cx="1837235" cy="615553"/>
          </a:xfrm>
          <a:prstGeom prst="rect">
            <a:avLst/>
          </a:prstGeom>
          <a:noFill/>
        </p:spPr>
        <p:txBody>
          <a:bodyPr wrap="square" rtlCol="0">
            <a:spAutoFit/>
          </a:bodyPr>
          <a:lstStyle/>
          <a:p>
            <a:r>
              <a:rPr lang="nl-BE" dirty="0"/>
              <a:t>Oranje zandoogje</a:t>
            </a:r>
          </a:p>
          <a:p>
            <a:r>
              <a:rPr lang="nl-BE" sz="1600" i="1" dirty="0" err="1"/>
              <a:t>Pyronia</a:t>
            </a:r>
            <a:r>
              <a:rPr lang="nl-BE" sz="1600" i="1" dirty="0"/>
              <a:t> </a:t>
            </a:r>
            <a:r>
              <a:rPr lang="nl-BE" sz="1600" i="1" dirty="0" err="1"/>
              <a:t>tithonus</a:t>
            </a:r>
            <a:endParaRPr lang="nl-BE" i="1" dirty="0"/>
          </a:p>
        </p:txBody>
      </p:sp>
    </p:spTree>
    <p:extLst>
      <p:ext uri="{BB962C8B-B14F-4D97-AF65-F5344CB8AC3E}">
        <p14:creationId xmlns:p14="http://schemas.microsoft.com/office/powerpoint/2010/main" val="274588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gras, buiten, boom, veld&#10;&#10;Automatisch gegenereerde beschrijving">
            <a:extLst>
              <a:ext uri="{FF2B5EF4-FFF2-40B4-BE49-F238E27FC236}">
                <a16:creationId xmlns:a16="http://schemas.microsoft.com/office/drawing/2014/main" id="{7D0E7F48-E3A7-456F-ACC6-8728CBB688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7174" y="1472896"/>
            <a:ext cx="7788613" cy="5192409"/>
          </a:xfrm>
        </p:spPr>
      </p:pic>
    </p:spTree>
    <p:extLst>
      <p:ext uri="{BB962C8B-B14F-4D97-AF65-F5344CB8AC3E}">
        <p14:creationId xmlns:p14="http://schemas.microsoft.com/office/powerpoint/2010/main" val="399862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insect&#10;&#10;Automatisch gegenereerde beschrijving">
            <a:extLst>
              <a:ext uri="{FF2B5EF4-FFF2-40B4-BE49-F238E27FC236}">
                <a16:creationId xmlns:a16="http://schemas.microsoft.com/office/drawing/2014/main" id="{5172070D-6E9D-4F93-9B35-008F8C59286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649" y="1503656"/>
            <a:ext cx="6970273" cy="5210714"/>
          </a:xfrm>
        </p:spPr>
      </p:pic>
      <p:sp>
        <p:nvSpPr>
          <p:cNvPr id="6" name="Tekstvak 5">
            <a:extLst>
              <a:ext uri="{FF2B5EF4-FFF2-40B4-BE49-F238E27FC236}">
                <a16:creationId xmlns:a16="http://schemas.microsoft.com/office/drawing/2014/main" id="{10A6DE38-B0A8-4358-8D0F-F0FF92D15EB7}"/>
              </a:ext>
            </a:extLst>
          </p:cNvPr>
          <p:cNvSpPr txBox="1"/>
          <p:nvPr/>
        </p:nvSpPr>
        <p:spPr>
          <a:xfrm>
            <a:off x="7217922" y="5497200"/>
            <a:ext cx="2252282" cy="892552"/>
          </a:xfrm>
          <a:prstGeom prst="rect">
            <a:avLst/>
          </a:prstGeom>
          <a:noFill/>
        </p:spPr>
        <p:txBody>
          <a:bodyPr wrap="square" rtlCol="0">
            <a:spAutoFit/>
          </a:bodyPr>
          <a:lstStyle/>
          <a:p>
            <a:r>
              <a:rPr lang="nl-BE" dirty="0"/>
              <a:t>Groot dikkopje</a:t>
            </a:r>
          </a:p>
          <a:p>
            <a:r>
              <a:rPr lang="nl-BE" sz="1600" i="1" dirty="0" err="1"/>
              <a:t>Ochlodes</a:t>
            </a:r>
            <a:r>
              <a:rPr lang="nl-BE" sz="1600" i="1" dirty="0"/>
              <a:t> </a:t>
            </a:r>
            <a:r>
              <a:rPr lang="nl-BE" sz="1600" i="1" dirty="0" err="1"/>
              <a:t>sylvanus</a:t>
            </a:r>
            <a:endParaRPr lang="nl-BE" sz="1600" i="1" dirty="0"/>
          </a:p>
          <a:p>
            <a:r>
              <a:rPr lang="nl-BE" sz="1600" i="1" dirty="0"/>
              <a:t>In copula</a:t>
            </a:r>
            <a:endParaRPr lang="nl-BE" i="1" dirty="0"/>
          </a:p>
        </p:txBody>
      </p:sp>
    </p:spTree>
    <p:extLst>
      <p:ext uri="{BB962C8B-B14F-4D97-AF65-F5344CB8AC3E}">
        <p14:creationId xmlns:p14="http://schemas.microsoft.com/office/powerpoint/2010/main" val="237589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sp>
        <p:nvSpPr>
          <p:cNvPr id="6" name="Tekstvak 5">
            <a:extLst>
              <a:ext uri="{FF2B5EF4-FFF2-40B4-BE49-F238E27FC236}">
                <a16:creationId xmlns:a16="http://schemas.microsoft.com/office/drawing/2014/main" id="{EF0B6F8F-7485-4173-8042-7DEDCDB337CC}"/>
              </a:ext>
            </a:extLst>
          </p:cNvPr>
          <p:cNvSpPr txBox="1"/>
          <p:nvPr/>
        </p:nvSpPr>
        <p:spPr>
          <a:xfrm>
            <a:off x="6451840" y="5912247"/>
            <a:ext cx="2218747" cy="615553"/>
          </a:xfrm>
          <a:prstGeom prst="rect">
            <a:avLst/>
          </a:prstGeom>
          <a:noFill/>
        </p:spPr>
        <p:txBody>
          <a:bodyPr wrap="square" rtlCol="0">
            <a:spAutoFit/>
          </a:bodyPr>
          <a:lstStyle/>
          <a:p>
            <a:r>
              <a:rPr lang="nl-BE" dirty="0"/>
              <a:t>Klein vogelpootje</a:t>
            </a:r>
          </a:p>
          <a:p>
            <a:r>
              <a:rPr lang="nl-BE" sz="1600" i="1" dirty="0" err="1"/>
              <a:t>Ornithopus</a:t>
            </a:r>
            <a:r>
              <a:rPr lang="nl-BE" sz="1600" i="1" dirty="0"/>
              <a:t> </a:t>
            </a:r>
            <a:r>
              <a:rPr lang="nl-BE" sz="1600" i="1" dirty="0" err="1"/>
              <a:t>perpusillus</a:t>
            </a:r>
            <a:endParaRPr lang="nl-BE" i="1" dirty="0"/>
          </a:p>
        </p:txBody>
      </p:sp>
      <p:pic>
        <p:nvPicPr>
          <p:cNvPr id="5" name="Afbeelding 4">
            <a:extLst>
              <a:ext uri="{FF2B5EF4-FFF2-40B4-BE49-F238E27FC236}">
                <a16:creationId xmlns:a16="http://schemas.microsoft.com/office/drawing/2014/main" id="{5DCFFC69-A04A-4966-89A0-F78E9E35AAD9}"/>
              </a:ext>
            </a:extLst>
          </p:cNvPr>
          <p:cNvPicPr>
            <a:picLocks noChangeAspect="1"/>
          </p:cNvPicPr>
          <p:nvPr/>
        </p:nvPicPr>
        <p:blipFill>
          <a:blip r:embed="rId2"/>
          <a:stretch>
            <a:fillRect/>
          </a:stretch>
        </p:blipFill>
        <p:spPr>
          <a:xfrm>
            <a:off x="142672" y="1407268"/>
            <a:ext cx="6212732" cy="5274269"/>
          </a:xfrm>
          <a:prstGeom prst="rect">
            <a:avLst/>
          </a:prstGeom>
        </p:spPr>
      </p:pic>
    </p:spTree>
    <p:extLst>
      <p:ext uri="{BB962C8B-B14F-4D97-AF65-F5344CB8AC3E}">
        <p14:creationId xmlns:p14="http://schemas.microsoft.com/office/powerpoint/2010/main" val="12910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boom, lucht, plant&#10;&#10;Automatisch gegenereerde beschrijving">
            <a:extLst>
              <a:ext uri="{FF2B5EF4-FFF2-40B4-BE49-F238E27FC236}">
                <a16:creationId xmlns:a16="http://schemas.microsoft.com/office/drawing/2014/main" id="{92C52F66-C1F7-416D-A1B4-3CF43BB333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338" y="1475429"/>
            <a:ext cx="8410815" cy="5275567"/>
          </a:xfrm>
        </p:spPr>
      </p:pic>
      <p:sp>
        <p:nvSpPr>
          <p:cNvPr id="8" name="Tekstvak 7">
            <a:extLst>
              <a:ext uri="{FF2B5EF4-FFF2-40B4-BE49-F238E27FC236}">
                <a16:creationId xmlns:a16="http://schemas.microsoft.com/office/drawing/2014/main" id="{0F105678-7A60-4459-94A7-CEAFCE020CD6}"/>
              </a:ext>
            </a:extLst>
          </p:cNvPr>
          <p:cNvSpPr txBox="1"/>
          <p:nvPr/>
        </p:nvSpPr>
        <p:spPr>
          <a:xfrm>
            <a:off x="616847" y="2968009"/>
            <a:ext cx="2218747" cy="615553"/>
          </a:xfrm>
          <a:prstGeom prst="rect">
            <a:avLst/>
          </a:prstGeom>
          <a:noFill/>
        </p:spPr>
        <p:txBody>
          <a:bodyPr wrap="square" rtlCol="0">
            <a:spAutoFit/>
          </a:bodyPr>
          <a:lstStyle/>
          <a:p>
            <a:r>
              <a:rPr lang="nl-BE" dirty="0"/>
              <a:t>Vink</a:t>
            </a:r>
          </a:p>
          <a:p>
            <a:r>
              <a:rPr lang="nl-BE" sz="1600" i="1" dirty="0" err="1"/>
              <a:t>Fringilla</a:t>
            </a:r>
            <a:r>
              <a:rPr lang="nl-BE" sz="1600" i="1" dirty="0"/>
              <a:t> </a:t>
            </a:r>
            <a:r>
              <a:rPr lang="nl-BE" sz="1600" i="1" dirty="0" err="1"/>
              <a:t>coelebs</a:t>
            </a:r>
            <a:endParaRPr lang="nl-BE" sz="1600" i="1" dirty="0"/>
          </a:p>
        </p:txBody>
      </p:sp>
    </p:spTree>
    <p:extLst>
      <p:ext uri="{BB962C8B-B14F-4D97-AF65-F5344CB8AC3E}">
        <p14:creationId xmlns:p14="http://schemas.microsoft.com/office/powerpoint/2010/main" val="423924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descr="Afbeelding met insect, rots, steen&#10;&#10;Automatisch gegenereerde beschrijving">
            <a:extLst>
              <a:ext uri="{FF2B5EF4-FFF2-40B4-BE49-F238E27FC236}">
                <a16:creationId xmlns:a16="http://schemas.microsoft.com/office/drawing/2014/main" id="{1C99D8BA-A239-4E65-B469-D2F1F4D128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758" b="16591"/>
          <a:stretch/>
        </p:blipFill>
        <p:spPr>
          <a:xfrm>
            <a:off x="248194" y="1478121"/>
            <a:ext cx="8647611" cy="4353107"/>
          </a:xfrm>
          <a:noFill/>
        </p:spPr>
      </p:pic>
      <p:sp>
        <p:nvSpPr>
          <p:cNvPr id="71" name="Title 2">
            <a:extLst>
              <a:ext uri="{FF2B5EF4-FFF2-40B4-BE49-F238E27FC236}">
                <a16:creationId xmlns:a16="http://schemas.microsoft.com/office/drawing/2014/main" id="{252A15EF-8CB4-48B9-8694-206442807B20}"/>
              </a:ext>
            </a:extLst>
          </p:cNvPr>
          <p:cNvSpPr>
            <a:spLocks noGrp="1"/>
          </p:cNvSpPr>
          <p:nvPr>
            <p:ph type="title"/>
          </p:nvPr>
        </p:nvSpPr>
        <p:spPr>
          <a:xfrm>
            <a:off x="165100" y="254000"/>
            <a:ext cx="7199527" cy="1041400"/>
          </a:xfrm>
        </p:spPr>
        <p:txBody>
          <a:bodyPr/>
          <a:lstStyle/>
          <a:p>
            <a:r>
              <a:rPr lang="nl-BE" altLang="nl-BE" dirty="0"/>
              <a:t>Maandelijkse Observatie 2020-2021</a:t>
            </a:r>
            <a:endParaRPr lang="en-US" dirty="0"/>
          </a:p>
        </p:txBody>
      </p:sp>
      <p:sp>
        <p:nvSpPr>
          <p:cNvPr id="7" name="Tekstvak 6">
            <a:extLst>
              <a:ext uri="{FF2B5EF4-FFF2-40B4-BE49-F238E27FC236}">
                <a16:creationId xmlns:a16="http://schemas.microsoft.com/office/drawing/2014/main" id="{A77FF86D-A839-40F7-9E0A-CE9ED25F6958}"/>
              </a:ext>
            </a:extLst>
          </p:cNvPr>
          <p:cNvSpPr txBox="1"/>
          <p:nvPr/>
        </p:nvSpPr>
        <p:spPr>
          <a:xfrm>
            <a:off x="302148" y="6163108"/>
            <a:ext cx="3853833" cy="369332"/>
          </a:xfrm>
          <a:prstGeom prst="rect">
            <a:avLst/>
          </a:prstGeom>
          <a:noFill/>
        </p:spPr>
        <p:txBody>
          <a:bodyPr wrap="square" rtlCol="0">
            <a:spAutoFit/>
          </a:bodyPr>
          <a:lstStyle/>
          <a:p>
            <a:r>
              <a:rPr lang="nl-BE" dirty="0"/>
              <a:t>Rode bosmier </a:t>
            </a:r>
            <a:r>
              <a:rPr lang="nl-BE" sz="1600" i="1" dirty="0"/>
              <a:t>Formica </a:t>
            </a:r>
            <a:r>
              <a:rPr lang="nl-BE" sz="1600" i="1" dirty="0" err="1"/>
              <a:t>spec</a:t>
            </a:r>
            <a:r>
              <a:rPr lang="nl-BE" sz="1600" i="1" dirty="0"/>
              <a:t>.</a:t>
            </a:r>
            <a:endParaRPr lang="nl-BE" i="1" dirty="0"/>
          </a:p>
        </p:txBody>
      </p:sp>
    </p:spTree>
    <p:extLst>
      <p:ext uri="{BB962C8B-B14F-4D97-AF65-F5344CB8AC3E}">
        <p14:creationId xmlns:p14="http://schemas.microsoft.com/office/powerpoint/2010/main" val="215712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descr="Afbeelding met boom, buiten, vogel, filiaal&#10;&#10;Automatisch gegenereerde beschrijving">
            <a:extLst>
              <a:ext uri="{FF2B5EF4-FFF2-40B4-BE49-F238E27FC236}">
                <a16:creationId xmlns:a16="http://schemas.microsoft.com/office/drawing/2014/main" id="{29352742-C677-44DC-9D66-DC47AB500A9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890" b="7696"/>
          <a:stretch/>
        </p:blipFill>
        <p:spPr>
          <a:xfrm>
            <a:off x="165100" y="1449488"/>
            <a:ext cx="8647611" cy="4353107"/>
          </a:xfrm>
          <a:noFill/>
        </p:spPr>
      </p:pic>
      <p:sp>
        <p:nvSpPr>
          <p:cNvPr id="71" name="Title 2">
            <a:extLst>
              <a:ext uri="{FF2B5EF4-FFF2-40B4-BE49-F238E27FC236}">
                <a16:creationId xmlns:a16="http://schemas.microsoft.com/office/drawing/2014/main" id="{1C02E547-5AD4-4C6A-A27F-2367D2D008A8}"/>
              </a:ext>
            </a:extLst>
          </p:cNvPr>
          <p:cNvSpPr>
            <a:spLocks noGrp="1"/>
          </p:cNvSpPr>
          <p:nvPr>
            <p:ph type="title"/>
          </p:nvPr>
        </p:nvSpPr>
        <p:spPr>
          <a:xfrm>
            <a:off x="165100" y="254000"/>
            <a:ext cx="7199527" cy="1041400"/>
          </a:xfrm>
        </p:spPr>
        <p:txBody>
          <a:bodyPr/>
          <a:lstStyle/>
          <a:p>
            <a:r>
              <a:rPr lang="nl-BE" altLang="nl-BE" dirty="0"/>
              <a:t>Maandelijkse Observatie 2020-2021</a:t>
            </a:r>
            <a:endParaRPr lang="en-US" dirty="0"/>
          </a:p>
        </p:txBody>
      </p:sp>
      <p:sp>
        <p:nvSpPr>
          <p:cNvPr id="7" name="Tekstvak 6">
            <a:extLst>
              <a:ext uri="{FF2B5EF4-FFF2-40B4-BE49-F238E27FC236}">
                <a16:creationId xmlns:a16="http://schemas.microsoft.com/office/drawing/2014/main" id="{8FF458E6-F947-4198-B254-42CBDC9ADB20}"/>
              </a:ext>
            </a:extLst>
          </p:cNvPr>
          <p:cNvSpPr txBox="1"/>
          <p:nvPr/>
        </p:nvSpPr>
        <p:spPr>
          <a:xfrm>
            <a:off x="5153008" y="6013950"/>
            <a:ext cx="3853833" cy="369332"/>
          </a:xfrm>
          <a:prstGeom prst="rect">
            <a:avLst/>
          </a:prstGeom>
          <a:noFill/>
        </p:spPr>
        <p:txBody>
          <a:bodyPr wrap="square" rtlCol="0">
            <a:spAutoFit/>
          </a:bodyPr>
          <a:lstStyle/>
          <a:p>
            <a:r>
              <a:rPr lang="nl-BE" dirty="0"/>
              <a:t>Roodborst </a:t>
            </a:r>
            <a:r>
              <a:rPr lang="nl-BE" sz="1600" i="1" dirty="0" err="1"/>
              <a:t>Erithacus</a:t>
            </a:r>
            <a:r>
              <a:rPr lang="nl-BE" sz="1600" i="1" dirty="0"/>
              <a:t> </a:t>
            </a:r>
            <a:r>
              <a:rPr lang="nl-BE" sz="1600" i="1" dirty="0" err="1"/>
              <a:t>rubecula</a:t>
            </a:r>
            <a:endParaRPr lang="nl-BE" i="1" dirty="0"/>
          </a:p>
        </p:txBody>
      </p:sp>
    </p:spTree>
    <p:extLst>
      <p:ext uri="{BB962C8B-B14F-4D97-AF65-F5344CB8AC3E}">
        <p14:creationId xmlns:p14="http://schemas.microsoft.com/office/powerpoint/2010/main" val="20969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D93F5CDF-8071-4976-8D7E-E3F9FF0BB206}"/>
              </a:ext>
            </a:extLst>
          </p:cNvPr>
          <p:cNvPicPr>
            <a:picLocks noGrp="1" noChangeAspect="1"/>
          </p:cNvPicPr>
          <p:nvPr>
            <p:ph idx="1"/>
          </p:nvPr>
        </p:nvPicPr>
        <p:blipFill>
          <a:blip r:embed="rId2"/>
          <a:stretch>
            <a:fillRect/>
          </a:stretch>
        </p:blipFill>
        <p:spPr>
          <a:xfrm>
            <a:off x="162304" y="1459162"/>
            <a:ext cx="3560147" cy="5264150"/>
          </a:xfrm>
        </p:spPr>
      </p:pic>
      <p:sp>
        <p:nvSpPr>
          <p:cNvPr id="3074" name="Titel 1"/>
          <p:cNvSpPr>
            <a:spLocks noGrp="1"/>
          </p:cNvSpPr>
          <p:nvPr>
            <p:ph type="title"/>
          </p:nvPr>
        </p:nvSpPr>
        <p:spPr>
          <a:xfrm>
            <a:off x="247650" y="330200"/>
            <a:ext cx="8648700" cy="927100"/>
          </a:xfrm>
        </p:spPr>
        <p:txBody>
          <a:bodyPr/>
          <a:lstStyle/>
          <a:p>
            <a:r>
              <a:rPr lang="nl-BE" altLang="nl-BE"/>
              <a:t>Maandelijkse Observatie 2020-2021</a:t>
            </a:r>
            <a:endParaRPr lang="nl-BE" altLang="nl-BE" dirty="0"/>
          </a:p>
        </p:txBody>
      </p:sp>
      <p:sp>
        <p:nvSpPr>
          <p:cNvPr id="8" name="Tekstvak 7">
            <a:extLst>
              <a:ext uri="{FF2B5EF4-FFF2-40B4-BE49-F238E27FC236}">
                <a16:creationId xmlns:a16="http://schemas.microsoft.com/office/drawing/2014/main" id="{C34AC50D-F896-4D70-803D-A9F5082880E0}"/>
              </a:ext>
            </a:extLst>
          </p:cNvPr>
          <p:cNvSpPr txBox="1"/>
          <p:nvPr/>
        </p:nvSpPr>
        <p:spPr>
          <a:xfrm>
            <a:off x="2132760" y="6343134"/>
            <a:ext cx="3853833" cy="369332"/>
          </a:xfrm>
          <a:prstGeom prst="rect">
            <a:avLst/>
          </a:prstGeom>
          <a:noFill/>
        </p:spPr>
        <p:txBody>
          <a:bodyPr wrap="square" rtlCol="0">
            <a:spAutoFit/>
          </a:bodyPr>
          <a:lstStyle/>
          <a:p>
            <a:r>
              <a:rPr lang="nl-BE" dirty="0"/>
              <a:t>Grote bonte specht </a:t>
            </a:r>
            <a:r>
              <a:rPr lang="nl-BE" sz="1600" i="1" dirty="0" err="1"/>
              <a:t>Dendrocopos</a:t>
            </a:r>
            <a:r>
              <a:rPr lang="nl-BE" sz="1600" i="1" dirty="0"/>
              <a:t> major</a:t>
            </a:r>
            <a:endParaRPr lang="nl-BE" i="1" dirty="0"/>
          </a:p>
        </p:txBody>
      </p:sp>
      <p:pic>
        <p:nvPicPr>
          <p:cNvPr id="11" name="Afbeelding 10" descr="Afbeelding met boom, buiten, lucht, uil&#10;&#10;Automatisch gegenereerde beschrijving">
            <a:extLst>
              <a:ext uri="{FF2B5EF4-FFF2-40B4-BE49-F238E27FC236}">
                <a16:creationId xmlns:a16="http://schemas.microsoft.com/office/drawing/2014/main" id="{58B83698-5DE8-4CA9-9C8C-04A55D7FF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462" y="1459162"/>
            <a:ext cx="3702234" cy="4935153"/>
          </a:xfrm>
          <a:prstGeom prst="rect">
            <a:avLst/>
          </a:prstGeom>
        </p:spPr>
      </p:pic>
      <p:sp>
        <p:nvSpPr>
          <p:cNvPr id="14" name="Tekstvak 13">
            <a:extLst>
              <a:ext uri="{FF2B5EF4-FFF2-40B4-BE49-F238E27FC236}">
                <a16:creationId xmlns:a16="http://schemas.microsoft.com/office/drawing/2014/main" id="{C500320E-36C3-471D-A33E-E669F22627E4}"/>
              </a:ext>
            </a:extLst>
          </p:cNvPr>
          <p:cNvSpPr txBox="1"/>
          <p:nvPr/>
        </p:nvSpPr>
        <p:spPr>
          <a:xfrm>
            <a:off x="4425244" y="4284789"/>
            <a:ext cx="3853833" cy="615553"/>
          </a:xfrm>
          <a:prstGeom prst="rect">
            <a:avLst/>
          </a:prstGeom>
          <a:noFill/>
        </p:spPr>
        <p:txBody>
          <a:bodyPr wrap="square" rtlCol="0">
            <a:spAutoFit/>
          </a:bodyPr>
          <a:lstStyle/>
          <a:p>
            <a:r>
              <a:rPr lang="nl-BE" dirty="0"/>
              <a:t>Ransuil – takkeling</a:t>
            </a:r>
          </a:p>
          <a:p>
            <a:r>
              <a:rPr lang="nl-BE" sz="1600" i="1" dirty="0" err="1"/>
              <a:t>Asio</a:t>
            </a:r>
            <a:r>
              <a:rPr lang="nl-BE" sz="1600" i="1" dirty="0"/>
              <a:t> otus</a:t>
            </a:r>
            <a:endParaRPr lang="nl-BE" i="1" dirty="0"/>
          </a:p>
        </p:txBody>
      </p:sp>
    </p:spTree>
    <p:extLst>
      <p:ext uri="{BB962C8B-B14F-4D97-AF65-F5344CB8AC3E}">
        <p14:creationId xmlns:p14="http://schemas.microsoft.com/office/powerpoint/2010/main" val="12289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vogel, buiten, zitten, boom&#10;&#10;Automatisch gegenereerde beschrijving">
            <a:extLst>
              <a:ext uri="{FF2B5EF4-FFF2-40B4-BE49-F238E27FC236}">
                <a16:creationId xmlns:a16="http://schemas.microsoft.com/office/drawing/2014/main" id="{F790BBC0-1552-45C4-8D0A-7603CFCAD0D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019" y="1521359"/>
            <a:ext cx="6189515" cy="4923521"/>
          </a:xfrm>
        </p:spPr>
      </p:pic>
      <p:sp>
        <p:nvSpPr>
          <p:cNvPr id="6" name="Tekstvak 5">
            <a:extLst>
              <a:ext uri="{FF2B5EF4-FFF2-40B4-BE49-F238E27FC236}">
                <a16:creationId xmlns:a16="http://schemas.microsoft.com/office/drawing/2014/main" id="{59232911-6BCD-47CA-9084-15BC4F7BE947}"/>
              </a:ext>
            </a:extLst>
          </p:cNvPr>
          <p:cNvSpPr txBox="1"/>
          <p:nvPr/>
        </p:nvSpPr>
        <p:spPr>
          <a:xfrm>
            <a:off x="6489577" y="5672831"/>
            <a:ext cx="2406773" cy="369332"/>
          </a:xfrm>
          <a:prstGeom prst="rect">
            <a:avLst/>
          </a:prstGeom>
          <a:noFill/>
        </p:spPr>
        <p:txBody>
          <a:bodyPr wrap="square" rtlCol="0">
            <a:spAutoFit/>
          </a:bodyPr>
          <a:lstStyle/>
          <a:p>
            <a:r>
              <a:rPr lang="nl-BE" dirty="0"/>
              <a:t>Vink </a:t>
            </a:r>
            <a:r>
              <a:rPr lang="nl-BE" sz="1600" i="1" dirty="0" err="1"/>
              <a:t>Fringilla</a:t>
            </a:r>
            <a:r>
              <a:rPr lang="nl-BE" sz="1600" i="1" dirty="0"/>
              <a:t> </a:t>
            </a:r>
            <a:r>
              <a:rPr lang="nl-BE" sz="1600" i="1" dirty="0" err="1"/>
              <a:t>coelebs</a:t>
            </a:r>
            <a:endParaRPr lang="nl-BE" i="1" dirty="0"/>
          </a:p>
        </p:txBody>
      </p:sp>
    </p:spTree>
    <p:extLst>
      <p:ext uri="{BB962C8B-B14F-4D97-AF65-F5344CB8AC3E}">
        <p14:creationId xmlns:p14="http://schemas.microsoft.com/office/powerpoint/2010/main" val="37641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DFE31FE-EB0F-418D-9E7F-3D148DEB73B4}"/>
              </a:ext>
            </a:extLst>
          </p:cNvPr>
          <p:cNvPicPr>
            <a:picLocks noChangeAspect="1"/>
          </p:cNvPicPr>
          <p:nvPr/>
        </p:nvPicPr>
        <p:blipFill>
          <a:blip r:embed="rId2"/>
          <a:stretch>
            <a:fillRect/>
          </a:stretch>
        </p:blipFill>
        <p:spPr>
          <a:xfrm>
            <a:off x="5434519" y="2277529"/>
            <a:ext cx="3709481" cy="3014318"/>
          </a:xfrm>
          <a:prstGeom prst="rect">
            <a:avLst/>
          </a:prstGeom>
        </p:spPr>
      </p:pic>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boom, vogel, buiten, roofvogel&#10;&#10;Automatisch gegenereerde beschrijving">
            <a:extLst>
              <a:ext uri="{FF2B5EF4-FFF2-40B4-BE49-F238E27FC236}">
                <a16:creationId xmlns:a16="http://schemas.microsoft.com/office/drawing/2014/main" id="{080F32A8-5301-4A50-9E20-C4836F7B6ED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523" y="1527310"/>
            <a:ext cx="5367273" cy="5137336"/>
          </a:xfrm>
        </p:spPr>
      </p:pic>
      <p:sp>
        <p:nvSpPr>
          <p:cNvPr id="6" name="Tekstvak 5">
            <a:extLst>
              <a:ext uri="{FF2B5EF4-FFF2-40B4-BE49-F238E27FC236}">
                <a16:creationId xmlns:a16="http://schemas.microsoft.com/office/drawing/2014/main" id="{7FF35076-9FD8-41B0-8027-9A54B6F3CC6A}"/>
              </a:ext>
            </a:extLst>
          </p:cNvPr>
          <p:cNvSpPr txBox="1"/>
          <p:nvPr/>
        </p:nvSpPr>
        <p:spPr>
          <a:xfrm>
            <a:off x="5912737" y="6158468"/>
            <a:ext cx="3066739" cy="369332"/>
          </a:xfrm>
          <a:prstGeom prst="rect">
            <a:avLst/>
          </a:prstGeom>
          <a:noFill/>
        </p:spPr>
        <p:txBody>
          <a:bodyPr wrap="square" rtlCol="0">
            <a:spAutoFit/>
          </a:bodyPr>
          <a:lstStyle/>
          <a:p>
            <a:r>
              <a:rPr lang="nl-BE" dirty="0"/>
              <a:t>Sperwer </a:t>
            </a:r>
            <a:r>
              <a:rPr lang="nl-BE" dirty="0" err="1"/>
              <a:t>juv</a:t>
            </a:r>
            <a:r>
              <a:rPr lang="nl-BE" dirty="0"/>
              <a:t> </a:t>
            </a:r>
            <a:r>
              <a:rPr lang="nl-BE" sz="1600" i="1" dirty="0" err="1"/>
              <a:t>Accipiter</a:t>
            </a:r>
            <a:r>
              <a:rPr lang="nl-BE" sz="1600" i="1" dirty="0"/>
              <a:t> nisus</a:t>
            </a:r>
            <a:endParaRPr lang="nl-BE" i="1" dirty="0"/>
          </a:p>
        </p:txBody>
      </p:sp>
    </p:spTree>
    <p:extLst>
      <p:ext uri="{BB962C8B-B14F-4D97-AF65-F5344CB8AC3E}">
        <p14:creationId xmlns:p14="http://schemas.microsoft.com/office/powerpoint/2010/main" val="212620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descr="Afbeelding met vogel, buiten, gras, zitten&#10;&#10;Automatisch gegenereerde beschrijving">
            <a:extLst>
              <a:ext uri="{FF2B5EF4-FFF2-40B4-BE49-F238E27FC236}">
                <a16:creationId xmlns:a16="http://schemas.microsoft.com/office/drawing/2014/main" id="{A6543F32-C20F-486F-B582-26F2C208822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117" b="4535"/>
          <a:stretch/>
        </p:blipFill>
        <p:spPr>
          <a:xfrm>
            <a:off x="248193" y="1825624"/>
            <a:ext cx="8647611" cy="4353107"/>
          </a:xfrm>
          <a:noFill/>
        </p:spPr>
      </p:pic>
      <p:sp>
        <p:nvSpPr>
          <p:cNvPr id="3074" name="Titel 1"/>
          <p:cNvSpPr>
            <a:spLocks noGrp="1"/>
          </p:cNvSpPr>
          <p:nvPr>
            <p:ph type="title"/>
          </p:nvPr>
        </p:nvSpPr>
        <p:spPr>
          <a:xfrm>
            <a:off x="165100" y="254000"/>
            <a:ext cx="7199527" cy="1041400"/>
          </a:xfrm>
        </p:spPr>
        <p:txBody>
          <a:bodyPr wrap="square" anchor="ctr">
            <a:normAutofit/>
          </a:bodyPr>
          <a:lstStyle/>
          <a:p>
            <a:r>
              <a:rPr lang="nl-BE" altLang="nl-BE" dirty="0"/>
              <a:t>Maandelijkse Observatie 2020-2021</a:t>
            </a:r>
          </a:p>
        </p:txBody>
      </p:sp>
      <p:sp>
        <p:nvSpPr>
          <p:cNvPr id="4" name="Tekstvak 3">
            <a:extLst>
              <a:ext uri="{FF2B5EF4-FFF2-40B4-BE49-F238E27FC236}">
                <a16:creationId xmlns:a16="http://schemas.microsoft.com/office/drawing/2014/main" id="{7FEA1C81-603E-452A-998A-411DFA394E80}"/>
              </a:ext>
            </a:extLst>
          </p:cNvPr>
          <p:cNvSpPr txBox="1"/>
          <p:nvPr/>
        </p:nvSpPr>
        <p:spPr>
          <a:xfrm>
            <a:off x="248193" y="6234668"/>
            <a:ext cx="4505390" cy="369332"/>
          </a:xfrm>
          <a:prstGeom prst="rect">
            <a:avLst/>
          </a:prstGeom>
          <a:noFill/>
        </p:spPr>
        <p:txBody>
          <a:bodyPr wrap="square" rtlCol="0">
            <a:spAutoFit/>
          </a:bodyPr>
          <a:lstStyle/>
          <a:p>
            <a:r>
              <a:rPr lang="nl-BE" dirty="0"/>
              <a:t>Gekraagde roodstaart </a:t>
            </a:r>
            <a:r>
              <a:rPr lang="nl-BE" sz="1600" i="1" dirty="0" err="1"/>
              <a:t>Phoenicurus</a:t>
            </a:r>
            <a:r>
              <a:rPr lang="nl-BE" sz="1600" i="1" dirty="0"/>
              <a:t> </a:t>
            </a:r>
            <a:r>
              <a:rPr lang="nl-BE" sz="1600" i="1" dirty="0" err="1"/>
              <a:t>phoenicurus</a:t>
            </a:r>
            <a:endParaRPr lang="nl-BE" i="1" dirty="0"/>
          </a:p>
        </p:txBody>
      </p:sp>
    </p:spTree>
    <p:extLst>
      <p:ext uri="{BB962C8B-B14F-4D97-AF65-F5344CB8AC3E}">
        <p14:creationId xmlns:p14="http://schemas.microsoft.com/office/powerpoint/2010/main" val="420552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insect, plant&#10;&#10;Automatisch gegenereerde beschrijving">
            <a:extLst>
              <a:ext uri="{FF2B5EF4-FFF2-40B4-BE49-F238E27FC236}">
                <a16:creationId xmlns:a16="http://schemas.microsoft.com/office/drawing/2014/main" id="{C0E42555-42F7-4F19-9A44-A7542F4CDD1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2836" y="1481914"/>
            <a:ext cx="7778328" cy="5185552"/>
          </a:xfrm>
        </p:spPr>
      </p:pic>
      <p:sp>
        <p:nvSpPr>
          <p:cNvPr id="6" name="Tekstvak 5">
            <a:extLst>
              <a:ext uri="{FF2B5EF4-FFF2-40B4-BE49-F238E27FC236}">
                <a16:creationId xmlns:a16="http://schemas.microsoft.com/office/drawing/2014/main" id="{0183C3AB-1708-40BF-881D-933714BB22F7}"/>
              </a:ext>
            </a:extLst>
          </p:cNvPr>
          <p:cNvSpPr txBox="1"/>
          <p:nvPr/>
        </p:nvSpPr>
        <p:spPr>
          <a:xfrm>
            <a:off x="4991852" y="1612408"/>
            <a:ext cx="3066739" cy="615553"/>
          </a:xfrm>
          <a:prstGeom prst="rect">
            <a:avLst/>
          </a:prstGeom>
          <a:noFill/>
        </p:spPr>
        <p:txBody>
          <a:bodyPr wrap="square" rtlCol="0">
            <a:spAutoFit/>
          </a:bodyPr>
          <a:lstStyle/>
          <a:p>
            <a:r>
              <a:rPr lang="nl-BE" dirty="0">
                <a:solidFill>
                  <a:schemeClr val="bg1"/>
                </a:solidFill>
              </a:rPr>
              <a:t>Kleine parelmoervlinder </a:t>
            </a:r>
          </a:p>
          <a:p>
            <a:r>
              <a:rPr lang="nl-BE" sz="1600" i="1" dirty="0" err="1">
                <a:solidFill>
                  <a:schemeClr val="bg1"/>
                </a:solidFill>
              </a:rPr>
              <a:t>Issoria</a:t>
            </a:r>
            <a:r>
              <a:rPr lang="nl-BE" sz="1600" i="1" dirty="0">
                <a:solidFill>
                  <a:schemeClr val="bg1"/>
                </a:solidFill>
              </a:rPr>
              <a:t> </a:t>
            </a:r>
            <a:r>
              <a:rPr lang="nl-BE" sz="1600" i="1" dirty="0" err="1">
                <a:solidFill>
                  <a:schemeClr val="bg1"/>
                </a:solidFill>
              </a:rPr>
              <a:t>lathonia</a:t>
            </a:r>
            <a:endParaRPr lang="nl-BE" i="1" dirty="0">
              <a:solidFill>
                <a:schemeClr val="bg1"/>
              </a:solidFill>
            </a:endParaRPr>
          </a:p>
        </p:txBody>
      </p:sp>
    </p:spTree>
    <p:extLst>
      <p:ext uri="{BB962C8B-B14F-4D97-AF65-F5344CB8AC3E}">
        <p14:creationId xmlns:p14="http://schemas.microsoft.com/office/powerpoint/2010/main" val="94901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geleedpotige, spin&#10;&#10;Automatisch gegenereerde beschrijving">
            <a:extLst>
              <a:ext uri="{FF2B5EF4-FFF2-40B4-BE49-F238E27FC236}">
                <a16:creationId xmlns:a16="http://schemas.microsoft.com/office/drawing/2014/main" id="{AEC8C4D2-02E0-4386-9B2C-20BCCF1280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934" y="1443003"/>
            <a:ext cx="5658429" cy="4352925"/>
          </a:xfrm>
        </p:spPr>
      </p:pic>
      <p:pic>
        <p:nvPicPr>
          <p:cNvPr id="5" name="Afbeelding 4" descr="Afbeelding met acarina, geleedpotige, ongewerveld&#10;&#10;Automatisch gegenereerde beschrijving">
            <a:extLst>
              <a:ext uri="{FF2B5EF4-FFF2-40B4-BE49-F238E27FC236}">
                <a16:creationId xmlns:a16="http://schemas.microsoft.com/office/drawing/2014/main" id="{1FDA2788-0107-47FB-8000-C0E7C2FC93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208" y="2952172"/>
            <a:ext cx="4508857" cy="3738835"/>
          </a:xfrm>
          <a:prstGeom prst="rect">
            <a:avLst/>
          </a:prstGeom>
        </p:spPr>
      </p:pic>
      <p:sp>
        <p:nvSpPr>
          <p:cNvPr id="6" name="Tekstvak 5">
            <a:extLst>
              <a:ext uri="{FF2B5EF4-FFF2-40B4-BE49-F238E27FC236}">
                <a16:creationId xmlns:a16="http://schemas.microsoft.com/office/drawing/2014/main" id="{FA0AAD6A-FF97-4302-A586-791F9A00C153}"/>
              </a:ext>
            </a:extLst>
          </p:cNvPr>
          <p:cNvSpPr txBox="1"/>
          <p:nvPr/>
        </p:nvSpPr>
        <p:spPr>
          <a:xfrm>
            <a:off x="445792" y="6058801"/>
            <a:ext cx="3066739" cy="615553"/>
          </a:xfrm>
          <a:prstGeom prst="rect">
            <a:avLst/>
          </a:prstGeom>
          <a:noFill/>
        </p:spPr>
        <p:txBody>
          <a:bodyPr wrap="square" rtlCol="0">
            <a:spAutoFit/>
          </a:bodyPr>
          <a:lstStyle/>
          <a:p>
            <a:r>
              <a:rPr lang="nl-BE" dirty="0"/>
              <a:t>Viervlekwielwebspin</a:t>
            </a:r>
            <a:br>
              <a:rPr lang="nl-BE" dirty="0"/>
            </a:br>
            <a:r>
              <a:rPr lang="nl-BE" sz="1600" i="1" dirty="0" err="1"/>
              <a:t>Araneus</a:t>
            </a:r>
            <a:r>
              <a:rPr lang="nl-BE" sz="1600" i="1" dirty="0"/>
              <a:t> </a:t>
            </a:r>
            <a:r>
              <a:rPr lang="nl-BE" sz="1600" i="1" dirty="0" err="1"/>
              <a:t>quadratus</a:t>
            </a:r>
            <a:endParaRPr lang="nl-BE" i="1" dirty="0"/>
          </a:p>
        </p:txBody>
      </p:sp>
    </p:spTree>
    <p:extLst>
      <p:ext uri="{BB962C8B-B14F-4D97-AF65-F5344CB8AC3E}">
        <p14:creationId xmlns:p14="http://schemas.microsoft.com/office/powerpoint/2010/main" val="373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gras&#10;&#10;Automatisch gegenereerde beschrijving">
            <a:extLst>
              <a:ext uri="{FF2B5EF4-FFF2-40B4-BE49-F238E27FC236}">
                <a16:creationId xmlns:a16="http://schemas.microsoft.com/office/drawing/2014/main" id="{D3C41A46-E29E-4A21-9473-AA7B40C8ABE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185" y="1488399"/>
            <a:ext cx="7069224" cy="4880975"/>
          </a:xfrm>
        </p:spPr>
      </p:pic>
      <p:sp>
        <p:nvSpPr>
          <p:cNvPr id="4" name="Tekstvak 3">
            <a:extLst>
              <a:ext uri="{FF2B5EF4-FFF2-40B4-BE49-F238E27FC236}">
                <a16:creationId xmlns:a16="http://schemas.microsoft.com/office/drawing/2014/main" id="{F482A33F-304F-46C9-B775-9DD498F39058}"/>
              </a:ext>
            </a:extLst>
          </p:cNvPr>
          <p:cNvSpPr txBox="1"/>
          <p:nvPr/>
        </p:nvSpPr>
        <p:spPr>
          <a:xfrm>
            <a:off x="7159557" y="3369871"/>
            <a:ext cx="1984443" cy="615553"/>
          </a:xfrm>
          <a:prstGeom prst="rect">
            <a:avLst/>
          </a:prstGeom>
          <a:noFill/>
        </p:spPr>
        <p:txBody>
          <a:bodyPr wrap="square" rtlCol="0">
            <a:spAutoFit/>
          </a:bodyPr>
          <a:lstStyle/>
          <a:p>
            <a:r>
              <a:rPr lang="nl-BE" dirty="0"/>
              <a:t>Wesp- of tijgerspin</a:t>
            </a:r>
          </a:p>
          <a:p>
            <a:r>
              <a:rPr lang="nl-BE" sz="1600" i="1" dirty="0" err="1"/>
              <a:t>Argiope</a:t>
            </a:r>
            <a:r>
              <a:rPr lang="nl-BE" sz="1600" i="1" dirty="0"/>
              <a:t> </a:t>
            </a:r>
            <a:r>
              <a:rPr lang="nl-BE" sz="1600" i="1" dirty="0" err="1"/>
              <a:t>bruennichi</a:t>
            </a:r>
            <a:endParaRPr lang="nl-BE" i="1" dirty="0"/>
          </a:p>
        </p:txBody>
      </p:sp>
      <p:sp>
        <p:nvSpPr>
          <p:cNvPr id="5" name="Tekstvak 4">
            <a:extLst>
              <a:ext uri="{FF2B5EF4-FFF2-40B4-BE49-F238E27FC236}">
                <a16:creationId xmlns:a16="http://schemas.microsoft.com/office/drawing/2014/main" id="{C2E44B18-9EC5-4031-B935-EED05554EB0B}"/>
              </a:ext>
            </a:extLst>
          </p:cNvPr>
          <p:cNvSpPr txBox="1"/>
          <p:nvPr/>
        </p:nvSpPr>
        <p:spPr>
          <a:xfrm>
            <a:off x="7191983" y="4397761"/>
            <a:ext cx="1984443" cy="861774"/>
          </a:xfrm>
          <a:prstGeom prst="rect">
            <a:avLst/>
          </a:prstGeom>
          <a:noFill/>
        </p:spPr>
        <p:txBody>
          <a:bodyPr wrap="square" rtlCol="0">
            <a:spAutoFit/>
          </a:bodyPr>
          <a:lstStyle/>
          <a:p>
            <a:r>
              <a:rPr lang="nl-BE" dirty="0"/>
              <a:t>Krasser</a:t>
            </a:r>
          </a:p>
          <a:p>
            <a:r>
              <a:rPr lang="nl-BE" sz="1600" i="1" dirty="0" err="1"/>
              <a:t>Chorthippus</a:t>
            </a:r>
            <a:endParaRPr lang="nl-BE" sz="1600" i="1" dirty="0"/>
          </a:p>
          <a:p>
            <a:r>
              <a:rPr lang="nl-BE" sz="1600" i="1" dirty="0"/>
              <a:t>            </a:t>
            </a:r>
            <a:r>
              <a:rPr lang="nl-BE" sz="1600" i="1" dirty="0" err="1"/>
              <a:t>parallelus</a:t>
            </a:r>
            <a:endParaRPr lang="nl-BE" i="1" dirty="0"/>
          </a:p>
        </p:txBody>
      </p:sp>
      <p:sp>
        <p:nvSpPr>
          <p:cNvPr id="2" name="Tekstvak 1">
            <a:extLst>
              <a:ext uri="{FF2B5EF4-FFF2-40B4-BE49-F238E27FC236}">
                <a16:creationId xmlns:a16="http://schemas.microsoft.com/office/drawing/2014/main" id="{CF057BFA-94BA-4CAA-894E-CEEEA5443E5F}"/>
              </a:ext>
            </a:extLst>
          </p:cNvPr>
          <p:cNvSpPr txBox="1"/>
          <p:nvPr/>
        </p:nvSpPr>
        <p:spPr>
          <a:xfrm>
            <a:off x="830094" y="6369374"/>
            <a:ext cx="4695217" cy="369332"/>
          </a:xfrm>
          <a:prstGeom prst="rect">
            <a:avLst/>
          </a:prstGeom>
          <a:noFill/>
        </p:spPr>
        <p:txBody>
          <a:bodyPr wrap="square" rtlCol="0">
            <a:spAutoFit/>
          </a:bodyPr>
          <a:lstStyle/>
          <a:p>
            <a:r>
              <a:rPr lang="nl-BE" dirty="0"/>
              <a:t>Voortplanting, eten en gegeten worden</a:t>
            </a:r>
          </a:p>
        </p:txBody>
      </p:sp>
    </p:spTree>
    <p:extLst>
      <p:ext uri="{BB962C8B-B14F-4D97-AF65-F5344CB8AC3E}">
        <p14:creationId xmlns:p14="http://schemas.microsoft.com/office/powerpoint/2010/main" val="202070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buiten, gras, boom, zoogdier&#10;&#10;Automatisch gegenereerde beschrijving">
            <a:extLst>
              <a:ext uri="{FF2B5EF4-FFF2-40B4-BE49-F238E27FC236}">
                <a16:creationId xmlns:a16="http://schemas.microsoft.com/office/drawing/2014/main" id="{6AD36AD5-69C2-4FFA-9132-BC768C9289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041" y="1481915"/>
            <a:ext cx="8821376" cy="4965248"/>
          </a:xfrm>
        </p:spPr>
      </p:pic>
      <p:sp>
        <p:nvSpPr>
          <p:cNvPr id="2" name="Tekstvak 1">
            <a:extLst>
              <a:ext uri="{FF2B5EF4-FFF2-40B4-BE49-F238E27FC236}">
                <a16:creationId xmlns:a16="http://schemas.microsoft.com/office/drawing/2014/main" id="{9CB735D7-D554-42E7-851B-3744E55BB3EF}"/>
              </a:ext>
            </a:extLst>
          </p:cNvPr>
          <p:cNvSpPr txBox="1"/>
          <p:nvPr/>
        </p:nvSpPr>
        <p:spPr>
          <a:xfrm>
            <a:off x="1653702" y="6447163"/>
            <a:ext cx="3741907" cy="369332"/>
          </a:xfrm>
          <a:prstGeom prst="rect">
            <a:avLst/>
          </a:prstGeom>
          <a:noFill/>
        </p:spPr>
        <p:txBody>
          <a:bodyPr wrap="square" rtlCol="0">
            <a:spAutoFit/>
          </a:bodyPr>
          <a:lstStyle/>
          <a:p>
            <a:r>
              <a:rPr lang="nl-BE" dirty="0"/>
              <a:t>Iedereen allert</a:t>
            </a:r>
          </a:p>
        </p:txBody>
      </p:sp>
    </p:spTree>
    <p:extLst>
      <p:ext uri="{BB962C8B-B14F-4D97-AF65-F5344CB8AC3E}">
        <p14:creationId xmlns:p14="http://schemas.microsoft.com/office/powerpoint/2010/main" val="397602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a:extLst>
              <a:ext uri="{FF2B5EF4-FFF2-40B4-BE49-F238E27FC236}">
                <a16:creationId xmlns:a16="http://schemas.microsoft.com/office/drawing/2014/main" id="{1BA33AF3-4833-4548-97BE-103278B705B6}"/>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9428" r="-1" b="28802"/>
          <a:stretch/>
        </p:blipFill>
        <p:spPr>
          <a:xfrm>
            <a:off x="165099" y="1520825"/>
            <a:ext cx="4575513" cy="5177462"/>
          </a:xfrm>
          <a:noFill/>
        </p:spPr>
      </p:pic>
      <p:sp>
        <p:nvSpPr>
          <p:cNvPr id="3074" name="Titel 1"/>
          <p:cNvSpPr>
            <a:spLocks noGrp="1"/>
          </p:cNvSpPr>
          <p:nvPr>
            <p:ph type="title"/>
          </p:nvPr>
        </p:nvSpPr>
        <p:spPr>
          <a:xfrm>
            <a:off x="165100" y="254000"/>
            <a:ext cx="7199527" cy="1041400"/>
          </a:xfrm>
        </p:spPr>
        <p:txBody>
          <a:bodyPr wrap="square" anchor="ctr">
            <a:normAutofit/>
          </a:bodyPr>
          <a:lstStyle/>
          <a:p>
            <a:r>
              <a:rPr lang="nl-BE" altLang="nl-BE" dirty="0"/>
              <a:t>Maandelijkse Observatie 2020-2021</a:t>
            </a:r>
          </a:p>
        </p:txBody>
      </p:sp>
      <p:sp>
        <p:nvSpPr>
          <p:cNvPr id="5" name="Tekstvak 4">
            <a:extLst>
              <a:ext uri="{FF2B5EF4-FFF2-40B4-BE49-F238E27FC236}">
                <a16:creationId xmlns:a16="http://schemas.microsoft.com/office/drawing/2014/main" id="{7C469260-E8E4-4331-8F09-620F7548C94F}"/>
              </a:ext>
            </a:extLst>
          </p:cNvPr>
          <p:cNvSpPr txBox="1"/>
          <p:nvPr/>
        </p:nvSpPr>
        <p:spPr>
          <a:xfrm>
            <a:off x="5090808" y="5775845"/>
            <a:ext cx="3715966" cy="369332"/>
          </a:xfrm>
          <a:prstGeom prst="rect">
            <a:avLst/>
          </a:prstGeom>
          <a:noFill/>
        </p:spPr>
        <p:txBody>
          <a:bodyPr wrap="square" rtlCol="0">
            <a:spAutoFit/>
          </a:bodyPr>
          <a:lstStyle/>
          <a:p>
            <a:r>
              <a:rPr lang="nl-BE" dirty="0"/>
              <a:t>Metaalvlinder  </a:t>
            </a:r>
            <a:r>
              <a:rPr lang="nl-BE" sz="1600" i="1" dirty="0" err="1"/>
              <a:t>Adscita</a:t>
            </a:r>
            <a:r>
              <a:rPr lang="nl-BE" sz="1600" i="1" dirty="0"/>
              <a:t> </a:t>
            </a:r>
            <a:r>
              <a:rPr lang="nl-BE" sz="1600" i="1" dirty="0" err="1"/>
              <a:t>statices</a:t>
            </a:r>
            <a:endParaRPr lang="nl-BE" sz="1600" i="1" dirty="0"/>
          </a:p>
        </p:txBody>
      </p:sp>
    </p:spTree>
    <p:extLst>
      <p:ext uri="{BB962C8B-B14F-4D97-AF65-F5344CB8AC3E}">
        <p14:creationId xmlns:p14="http://schemas.microsoft.com/office/powerpoint/2010/main" val="257707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plant, conifeer, boom&#10;&#10;Automatisch gegenereerde beschrijving">
            <a:extLst>
              <a:ext uri="{FF2B5EF4-FFF2-40B4-BE49-F238E27FC236}">
                <a16:creationId xmlns:a16="http://schemas.microsoft.com/office/drawing/2014/main" id="{5B589BE4-D23F-4D54-9517-A00773C5A13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35811" y="1501369"/>
            <a:ext cx="7163528" cy="5184776"/>
          </a:xfrm>
        </p:spPr>
      </p:pic>
      <p:sp>
        <p:nvSpPr>
          <p:cNvPr id="5" name="Tekstvak 4">
            <a:extLst>
              <a:ext uri="{FF2B5EF4-FFF2-40B4-BE49-F238E27FC236}">
                <a16:creationId xmlns:a16="http://schemas.microsoft.com/office/drawing/2014/main" id="{E816491B-89D1-49FD-8F2A-7BF6702C32B4}"/>
              </a:ext>
            </a:extLst>
          </p:cNvPr>
          <p:cNvSpPr txBox="1"/>
          <p:nvPr/>
        </p:nvSpPr>
        <p:spPr>
          <a:xfrm>
            <a:off x="58366" y="3095105"/>
            <a:ext cx="1683449" cy="2000548"/>
          </a:xfrm>
          <a:prstGeom prst="rect">
            <a:avLst/>
          </a:prstGeom>
          <a:noFill/>
        </p:spPr>
        <p:txBody>
          <a:bodyPr wrap="square" rtlCol="0">
            <a:spAutoFit/>
          </a:bodyPr>
          <a:lstStyle/>
          <a:p>
            <a:r>
              <a:rPr lang="nl-BE" dirty="0"/>
              <a:t>Pendelvlieg</a:t>
            </a:r>
          </a:p>
          <a:p>
            <a:r>
              <a:rPr lang="nl-BE" sz="1600" i="1" dirty="0" err="1"/>
              <a:t>Heliophilus</a:t>
            </a:r>
            <a:r>
              <a:rPr lang="nl-BE" sz="1600" i="1" dirty="0"/>
              <a:t> </a:t>
            </a:r>
            <a:r>
              <a:rPr lang="nl-BE" sz="1600" i="1" dirty="0" err="1"/>
              <a:t>pendulus</a:t>
            </a:r>
            <a:r>
              <a:rPr lang="nl-BE" sz="1600" i="1" dirty="0"/>
              <a:t> </a:t>
            </a:r>
            <a:r>
              <a:rPr lang="nl-BE" dirty="0"/>
              <a:t>in </a:t>
            </a:r>
          </a:p>
          <a:p>
            <a:r>
              <a:rPr lang="nl-BE" dirty="0"/>
              <a:t>spinnenweb </a:t>
            </a:r>
          </a:p>
          <a:p>
            <a:r>
              <a:rPr lang="nl-BE" dirty="0"/>
              <a:t>op duizendblad </a:t>
            </a:r>
            <a:r>
              <a:rPr lang="nl-BE" sz="1600" i="1" dirty="0" err="1"/>
              <a:t>Achillea</a:t>
            </a:r>
            <a:r>
              <a:rPr lang="nl-BE" sz="1600" i="1" dirty="0"/>
              <a:t> </a:t>
            </a:r>
            <a:r>
              <a:rPr lang="nl-BE" sz="1600" i="1" dirty="0" err="1"/>
              <a:t>millefolium</a:t>
            </a:r>
            <a:endParaRPr lang="nl-BE" sz="1600" i="1" dirty="0"/>
          </a:p>
        </p:txBody>
      </p:sp>
    </p:spTree>
    <p:extLst>
      <p:ext uri="{BB962C8B-B14F-4D97-AF65-F5344CB8AC3E}">
        <p14:creationId xmlns:p14="http://schemas.microsoft.com/office/powerpoint/2010/main" val="339586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gras, buiten, vogel, havik&#10;&#10;Automatisch gegenereerde beschrijving">
            <a:extLst>
              <a:ext uri="{FF2B5EF4-FFF2-40B4-BE49-F238E27FC236}">
                <a16:creationId xmlns:a16="http://schemas.microsoft.com/office/drawing/2014/main" id="{5B56C7E7-671E-4CE5-86D4-8EC4139C54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442" y="1443004"/>
            <a:ext cx="7940456" cy="5293638"/>
          </a:xfrm>
        </p:spPr>
      </p:pic>
      <p:sp>
        <p:nvSpPr>
          <p:cNvPr id="6" name="Tekstvak 5">
            <a:extLst>
              <a:ext uri="{FF2B5EF4-FFF2-40B4-BE49-F238E27FC236}">
                <a16:creationId xmlns:a16="http://schemas.microsoft.com/office/drawing/2014/main" id="{B2273FA1-7A98-424E-9647-02361907CE17}"/>
              </a:ext>
            </a:extLst>
          </p:cNvPr>
          <p:cNvSpPr txBox="1"/>
          <p:nvPr/>
        </p:nvSpPr>
        <p:spPr>
          <a:xfrm>
            <a:off x="5836596" y="2351709"/>
            <a:ext cx="2360577" cy="615553"/>
          </a:xfrm>
          <a:prstGeom prst="rect">
            <a:avLst/>
          </a:prstGeom>
          <a:noFill/>
        </p:spPr>
        <p:txBody>
          <a:bodyPr wrap="square" rtlCol="0">
            <a:spAutoFit/>
          </a:bodyPr>
          <a:lstStyle/>
          <a:p>
            <a:r>
              <a:rPr lang="nl-BE" dirty="0"/>
              <a:t>Buizerd  </a:t>
            </a:r>
            <a:r>
              <a:rPr lang="nl-BE" sz="1600" i="1" dirty="0" err="1"/>
              <a:t>Buteo</a:t>
            </a:r>
            <a:r>
              <a:rPr lang="nl-BE" sz="1600" i="1" dirty="0"/>
              <a:t> </a:t>
            </a:r>
            <a:r>
              <a:rPr lang="nl-BE" sz="1600" i="1" dirty="0" err="1"/>
              <a:t>buteo</a:t>
            </a:r>
            <a:endParaRPr lang="nl-BE" sz="1600" i="1" dirty="0"/>
          </a:p>
          <a:p>
            <a:r>
              <a:rPr lang="nl-BE" sz="1600" i="1" dirty="0"/>
              <a:t>“De witte van </a:t>
            </a:r>
            <a:r>
              <a:rPr lang="nl-BE" sz="1600" i="1" dirty="0" err="1"/>
              <a:t>Saeleghem</a:t>
            </a:r>
            <a:r>
              <a:rPr lang="nl-BE" sz="1600" i="1" dirty="0"/>
              <a:t>”</a:t>
            </a:r>
          </a:p>
        </p:txBody>
      </p:sp>
    </p:spTree>
    <p:extLst>
      <p:ext uri="{BB962C8B-B14F-4D97-AF65-F5344CB8AC3E}">
        <p14:creationId xmlns:p14="http://schemas.microsoft.com/office/powerpoint/2010/main" val="343395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boom, plant, maaltijd&#10;&#10;Automatisch gegenereerde beschrijving">
            <a:extLst>
              <a:ext uri="{FF2B5EF4-FFF2-40B4-BE49-F238E27FC236}">
                <a16:creationId xmlns:a16="http://schemas.microsoft.com/office/drawing/2014/main" id="{65DA3F77-2A1E-4D79-985D-FE93B37A93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268054" y="2913259"/>
            <a:ext cx="5261013" cy="2411297"/>
          </a:xfrm>
        </p:spPr>
      </p:pic>
      <p:sp>
        <p:nvSpPr>
          <p:cNvPr id="8" name="Tekstvak 7">
            <a:extLst>
              <a:ext uri="{FF2B5EF4-FFF2-40B4-BE49-F238E27FC236}">
                <a16:creationId xmlns:a16="http://schemas.microsoft.com/office/drawing/2014/main" id="{3B85EEAE-7B64-43E1-98DD-5F66F7BE80E0}"/>
              </a:ext>
            </a:extLst>
          </p:cNvPr>
          <p:cNvSpPr txBox="1"/>
          <p:nvPr/>
        </p:nvSpPr>
        <p:spPr>
          <a:xfrm>
            <a:off x="2859932" y="6158468"/>
            <a:ext cx="4111558" cy="369332"/>
          </a:xfrm>
          <a:prstGeom prst="rect">
            <a:avLst/>
          </a:prstGeom>
          <a:noFill/>
        </p:spPr>
        <p:txBody>
          <a:bodyPr wrap="square" rtlCol="0">
            <a:spAutoFit/>
          </a:bodyPr>
          <a:lstStyle/>
          <a:p>
            <a:r>
              <a:rPr lang="nl-BE" dirty="0"/>
              <a:t>Kleine watersalamander  </a:t>
            </a:r>
            <a:r>
              <a:rPr lang="nl-BE" sz="1600" i="1" dirty="0" err="1"/>
              <a:t>Lissotriton</a:t>
            </a:r>
            <a:r>
              <a:rPr lang="nl-BE" sz="1600" i="1" dirty="0"/>
              <a:t> vulgaris</a:t>
            </a:r>
          </a:p>
        </p:txBody>
      </p:sp>
      <p:pic>
        <p:nvPicPr>
          <p:cNvPr id="5" name="Tijdelijke aanduiding voor inhoud 2">
            <a:extLst>
              <a:ext uri="{FF2B5EF4-FFF2-40B4-BE49-F238E27FC236}">
                <a16:creationId xmlns:a16="http://schemas.microsoft.com/office/drawing/2014/main" id="{F29A546B-CD0B-427F-9813-FEFD98243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758476" y="1488401"/>
            <a:ext cx="6228720" cy="285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E3050368-9E14-4906-B511-CE7F3DDD3AD3}"/>
              </a:ext>
            </a:extLst>
          </p:cNvPr>
          <p:cNvSpPr txBox="1"/>
          <p:nvPr/>
        </p:nvSpPr>
        <p:spPr>
          <a:xfrm>
            <a:off x="5763491" y="4389666"/>
            <a:ext cx="3223705" cy="369332"/>
          </a:xfrm>
          <a:prstGeom prst="rect">
            <a:avLst/>
          </a:prstGeom>
          <a:noFill/>
        </p:spPr>
        <p:txBody>
          <a:bodyPr wrap="square" rtlCol="0">
            <a:spAutoFit/>
          </a:bodyPr>
          <a:lstStyle/>
          <a:p>
            <a:r>
              <a:rPr lang="nl-BE" dirty="0"/>
              <a:t>Rugstreeppad  </a:t>
            </a:r>
            <a:r>
              <a:rPr lang="nl-BE" sz="1600" i="1" dirty="0" err="1"/>
              <a:t>Epidalea</a:t>
            </a:r>
            <a:r>
              <a:rPr lang="nl-BE" sz="1600" i="1" dirty="0"/>
              <a:t> </a:t>
            </a:r>
            <a:r>
              <a:rPr lang="nl-BE" sz="1600" i="1" dirty="0" err="1"/>
              <a:t>calamita</a:t>
            </a:r>
            <a:endParaRPr lang="nl-BE" sz="1600" i="1" dirty="0"/>
          </a:p>
        </p:txBody>
      </p:sp>
    </p:spTree>
    <p:extLst>
      <p:ext uri="{BB962C8B-B14F-4D97-AF65-F5344CB8AC3E}">
        <p14:creationId xmlns:p14="http://schemas.microsoft.com/office/powerpoint/2010/main" val="24880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Als de bril niet helpt, dan de loep</a:t>
            </a:r>
          </a:p>
        </p:txBody>
      </p:sp>
      <p:pic>
        <p:nvPicPr>
          <p:cNvPr id="3" name="Tijdelijke aanduiding voor inhoud 2" descr="Afbeelding met boom, persoon, buiten, person&#10;&#10;Automatisch gegenereerde beschrijving">
            <a:extLst>
              <a:ext uri="{FF2B5EF4-FFF2-40B4-BE49-F238E27FC236}">
                <a16:creationId xmlns:a16="http://schemas.microsoft.com/office/drawing/2014/main" id="{FABB3264-CFF1-4A53-B3C4-8E3111D9D0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139" y="1513713"/>
            <a:ext cx="8901721" cy="5014087"/>
          </a:xfrm>
        </p:spPr>
      </p:pic>
    </p:spTree>
    <p:extLst>
      <p:ext uri="{BB962C8B-B14F-4D97-AF65-F5344CB8AC3E}">
        <p14:creationId xmlns:p14="http://schemas.microsoft.com/office/powerpoint/2010/main" val="70938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water, buiten, afstand, dag&#10;&#10;Automatisch gegenereerde beschrijving">
            <a:extLst>
              <a:ext uri="{FF2B5EF4-FFF2-40B4-BE49-F238E27FC236}">
                <a16:creationId xmlns:a16="http://schemas.microsoft.com/office/drawing/2014/main" id="{5C233BE2-1981-418D-A232-C90E80A01F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5779" y="1468945"/>
            <a:ext cx="6961625" cy="5221220"/>
          </a:xfrm>
        </p:spPr>
      </p:pic>
      <p:sp>
        <p:nvSpPr>
          <p:cNvPr id="8" name="Tekstvak 7">
            <a:extLst>
              <a:ext uri="{FF2B5EF4-FFF2-40B4-BE49-F238E27FC236}">
                <a16:creationId xmlns:a16="http://schemas.microsoft.com/office/drawing/2014/main" id="{7EFCE1A6-FC3C-43D8-873F-4E35A00B1D9B}"/>
              </a:ext>
            </a:extLst>
          </p:cNvPr>
          <p:cNvSpPr txBox="1"/>
          <p:nvPr/>
        </p:nvSpPr>
        <p:spPr>
          <a:xfrm>
            <a:off x="0" y="1690228"/>
            <a:ext cx="2055779" cy="1692771"/>
          </a:xfrm>
          <a:prstGeom prst="rect">
            <a:avLst/>
          </a:prstGeom>
          <a:noFill/>
        </p:spPr>
        <p:txBody>
          <a:bodyPr wrap="square" rtlCol="0">
            <a:spAutoFit/>
          </a:bodyPr>
          <a:lstStyle/>
          <a:p>
            <a:r>
              <a:rPr lang="nl-BE" dirty="0"/>
              <a:t>Bruine kiekendief</a:t>
            </a:r>
          </a:p>
          <a:p>
            <a:r>
              <a:rPr lang="nl-BE" dirty="0"/>
              <a:t>Mannetje</a:t>
            </a:r>
          </a:p>
          <a:p>
            <a:r>
              <a:rPr lang="nl-BE" sz="1600" i="1" dirty="0"/>
              <a:t>Circus </a:t>
            </a:r>
            <a:r>
              <a:rPr lang="nl-BE" sz="1600" i="1" dirty="0" err="1"/>
              <a:t>cyaneus</a:t>
            </a:r>
            <a:br>
              <a:rPr lang="nl-BE" sz="1600" i="1" dirty="0"/>
            </a:br>
            <a:br>
              <a:rPr lang="nl-BE" sz="1600" i="1" dirty="0"/>
            </a:br>
            <a:r>
              <a:rPr lang="nl-BE" dirty="0"/>
              <a:t>opvliegend</a:t>
            </a:r>
            <a:r>
              <a:rPr lang="nl-BE" sz="1600" i="1" dirty="0"/>
              <a:t> </a:t>
            </a:r>
            <a:r>
              <a:rPr lang="nl-BE" dirty="0"/>
              <a:t>in de mist</a:t>
            </a:r>
          </a:p>
        </p:txBody>
      </p:sp>
    </p:spTree>
    <p:extLst>
      <p:ext uri="{BB962C8B-B14F-4D97-AF65-F5344CB8AC3E}">
        <p14:creationId xmlns:p14="http://schemas.microsoft.com/office/powerpoint/2010/main" val="374495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descr="Afbeelding met groen, groente&#10;&#10;Automatisch gegenereerde beschrijving">
            <a:extLst>
              <a:ext uri="{FF2B5EF4-FFF2-40B4-BE49-F238E27FC236}">
                <a16:creationId xmlns:a16="http://schemas.microsoft.com/office/drawing/2014/main" id="{BBB7EB76-8094-4004-8FAF-C27A94D1BB3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967345" y="1469678"/>
            <a:ext cx="7011555" cy="5222018"/>
          </a:xfrm>
        </p:spPr>
      </p:pic>
      <p:sp>
        <p:nvSpPr>
          <p:cNvPr id="3074" name="Titel 1"/>
          <p:cNvSpPr>
            <a:spLocks noGrp="1"/>
          </p:cNvSpPr>
          <p:nvPr>
            <p:ph type="title"/>
          </p:nvPr>
        </p:nvSpPr>
        <p:spPr>
          <a:xfrm>
            <a:off x="165100" y="254000"/>
            <a:ext cx="7199527" cy="1041400"/>
          </a:xfrm>
        </p:spPr>
        <p:txBody>
          <a:bodyPr wrap="square" anchor="ctr">
            <a:normAutofit/>
          </a:bodyPr>
          <a:lstStyle/>
          <a:p>
            <a:r>
              <a:rPr lang="nl-BE" altLang="nl-BE" dirty="0"/>
              <a:t>Maandelijkse Observatie 2020-2021</a:t>
            </a:r>
          </a:p>
        </p:txBody>
      </p:sp>
      <p:sp>
        <p:nvSpPr>
          <p:cNvPr id="8" name="Tekstvak 7">
            <a:extLst>
              <a:ext uri="{FF2B5EF4-FFF2-40B4-BE49-F238E27FC236}">
                <a16:creationId xmlns:a16="http://schemas.microsoft.com/office/drawing/2014/main" id="{F3DE299C-B2C2-499E-8D14-4BAF64EED457}"/>
              </a:ext>
            </a:extLst>
          </p:cNvPr>
          <p:cNvSpPr txBox="1"/>
          <p:nvPr/>
        </p:nvSpPr>
        <p:spPr>
          <a:xfrm>
            <a:off x="165100" y="3717610"/>
            <a:ext cx="1719118" cy="2677656"/>
          </a:xfrm>
          <a:prstGeom prst="rect">
            <a:avLst/>
          </a:prstGeom>
          <a:noFill/>
        </p:spPr>
        <p:txBody>
          <a:bodyPr wrap="square" rtlCol="0">
            <a:spAutoFit/>
          </a:bodyPr>
          <a:lstStyle/>
          <a:p>
            <a:r>
              <a:rPr lang="nl-BE" dirty="0"/>
              <a:t>Juveniele Fuut</a:t>
            </a:r>
            <a:br>
              <a:rPr lang="nl-BE" dirty="0"/>
            </a:br>
            <a:r>
              <a:rPr lang="nl-BE" sz="1600" i="1" dirty="0" err="1"/>
              <a:t>Podiceps</a:t>
            </a:r>
            <a:r>
              <a:rPr lang="nl-BE" sz="1600" i="1" dirty="0"/>
              <a:t> </a:t>
            </a:r>
            <a:r>
              <a:rPr lang="nl-BE" sz="1600" i="1" dirty="0" err="1"/>
              <a:t>cristatus</a:t>
            </a:r>
            <a:br>
              <a:rPr lang="nl-BE" sz="1600" i="1" dirty="0"/>
            </a:br>
            <a:br>
              <a:rPr lang="nl-BE" sz="1600" i="1" dirty="0"/>
            </a:br>
            <a:r>
              <a:rPr lang="nl-BE" dirty="0"/>
              <a:t>tussen witte </a:t>
            </a:r>
            <a:br>
              <a:rPr lang="nl-BE" dirty="0"/>
            </a:br>
            <a:r>
              <a:rPr lang="nl-BE" dirty="0"/>
              <a:t>waterlelie</a:t>
            </a:r>
            <a:br>
              <a:rPr lang="nl-BE" sz="1600" i="1" dirty="0"/>
            </a:br>
            <a:r>
              <a:rPr lang="nl-BE" sz="1600" i="1" dirty="0" err="1"/>
              <a:t>Nymphaea</a:t>
            </a:r>
            <a:r>
              <a:rPr lang="nl-BE" sz="1600" i="1" dirty="0"/>
              <a:t> alba</a:t>
            </a:r>
          </a:p>
          <a:p>
            <a:endParaRPr lang="nl-BE" sz="1600" i="1" dirty="0"/>
          </a:p>
          <a:p>
            <a:r>
              <a:rPr lang="nl-BE" dirty="0"/>
              <a:t>en Gele plomp</a:t>
            </a:r>
            <a:br>
              <a:rPr lang="nl-BE" sz="1600" i="1" dirty="0"/>
            </a:br>
            <a:r>
              <a:rPr lang="nl-BE" sz="1600" i="1" dirty="0" err="1"/>
              <a:t>Nuphar</a:t>
            </a:r>
            <a:r>
              <a:rPr lang="nl-BE" sz="1600" i="1" dirty="0"/>
              <a:t> lutea</a:t>
            </a:r>
            <a:br>
              <a:rPr lang="nl-BE" sz="1600" i="1" dirty="0"/>
            </a:br>
            <a:endParaRPr lang="nl-BE" sz="1600" i="1" dirty="0"/>
          </a:p>
        </p:txBody>
      </p:sp>
    </p:spTree>
    <p:extLst>
      <p:ext uri="{BB962C8B-B14F-4D97-AF65-F5344CB8AC3E}">
        <p14:creationId xmlns:p14="http://schemas.microsoft.com/office/powerpoint/2010/main" val="357122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water, buiten, watervogel, vogel&#10;&#10;Automatisch gegenereerde beschrijving">
            <a:extLst>
              <a:ext uri="{FF2B5EF4-FFF2-40B4-BE49-F238E27FC236}">
                <a16:creationId xmlns:a16="http://schemas.microsoft.com/office/drawing/2014/main" id="{84FE040B-2868-4537-9BBD-3BB62A9CA6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037" y="1485999"/>
            <a:ext cx="7377908" cy="4761545"/>
          </a:xfrm>
        </p:spPr>
      </p:pic>
      <p:sp>
        <p:nvSpPr>
          <p:cNvPr id="4" name="Tekstvak 3">
            <a:extLst>
              <a:ext uri="{FF2B5EF4-FFF2-40B4-BE49-F238E27FC236}">
                <a16:creationId xmlns:a16="http://schemas.microsoft.com/office/drawing/2014/main" id="{63420178-9BA4-43F8-A505-F12E6CCEBEC2}"/>
              </a:ext>
            </a:extLst>
          </p:cNvPr>
          <p:cNvSpPr txBox="1"/>
          <p:nvPr/>
        </p:nvSpPr>
        <p:spPr>
          <a:xfrm>
            <a:off x="6520185" y="6343134"/>
            <a:ext cx="2208179" cy="369332"/>
          </a:xfrm>
          <a:prstGeom prst="rect">
            <a:avLst/>
          </a:prstGeom>
          <a:noFill/>
        </p:spPr>
        <p:txBody>
          <a:bodyPr wrap="square" rtlCol="0">
            <a:spAutoFit/>
          </a:bodyPr>
          <a:lstStyle/>
          <a:p>
            <a:r>
              <a:rPr lang="nl-BE" dirty="0"/>
              <a:t>Fuut </a:t>
            </a:r>
            <a:r>
              <a:rPr lang="nl-BE" sz="1600" i="1" dirty="0" err="1"/>
              <a:t>Podiceps</a:t>
            </a:r>
            <a:r>
              <a:rPr lang="nl-BE" sz="1600" i="1" dirty="0"/>
              <a:t> </a:t>
            </a:r>
            <a:r>
              <a:rPr lang="nl-BE" sz="1600" i="1" dirty="0" err="1"/>
              <a:t>cristatus</a:t>
            </a:r>
            <a:endParaRPr lang="nl-BE" sz="1600" i="1" dirty="0"/>
          </a:p>
        </p:txBody>
      </p:sp>
    </p:spTree>
    <p:extLst>
      <p:ext uri="{BB962C8B-B14F-4D97-AF65-F5344CB8AC3E}">
        <p14:creationId xmlns:p14="http://schemas.microsoft.com/office/powerpoint/2010/main" val="28947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inhoud 2" descr="Afbeelding met persoon, plant, hand, groen&#10;&#10;Automatisch gegenereerde beschrijving">
            <a:extLst>
              <a:ext uri="{FF2B5EF4-FFF2-40B4-BE49-F238E27FC236}">
                <a16:creationId xmlns:a16="http://schemas.microsoft.com/office/drawing/2014/main" id="{8E1D8D52-DA8E-4F69-88EF-813CB53E8FAB}"/>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4508" b="10625"/>
          <a:stretch/>
        </p:blipFill>
        <p:spPr>
          <a:xfrm>
            <a:off x="165100" y="1520825"/>
            <a:ext cx="4114800" cy="4656138"/>
          </a:xfrm>
          <a:noFill/>
        </p:spPr>
      </p:pic>
      <p:pic>
        <p:nvPicPr>
          <p:cNvPr id="5" name="Afbeelding 4" descr="Afbeelding met plant&#10;&#10;Automatisch gegenereerde beschrijving">
            <a:extLst>
              <a:ext uri="{FF2B5EF4-FFF2-40B4-BE49-F238E27FC236}">
                <a16:creationId xmlns:a16="http://schemas.microsoft.com/office/drawing/2014/main" id="{C6199249-6094-4D24-B630-5B14134D4E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268" r="2" b="25381"/>
          <a:stretch/>
        </p:blipFill>
        <p:spPr>
          <a:xfrm>
            <a:off x="4489450" y="1530349"/>
            <a:ext cx="4489450" cy="4646613"/>
          </a:xfrm>
          <a:prstGeom prst="rect">
            <a:avLst/>
          </a:prstGeom>
          <a:noFill/>
        </p:spPr>
      </p:pic>
      <p:sp>
        <p:nvSpPr>
          <p:cNvPr id="3074" name="Titel 1"/>
          <p:cNvSpPr>
            <a:spLocks noGrp="1"/>
          </p:cNvSpPr>
          <p:nvPr>
            <p:ph type="title"/>
          </p:nvPr>
        </p:nvSpPr>
        <p:spPr>
          <a:xfrm>
            <a:off x="165100" y="254000"/>
            <a:ext cx="7199527" cy="1041400"/>
          </a:xfrm>
        </p:spPr>
        <p:txBody>
          <a:bodyPr wrap="square" anchor="ctr">
            <a:normAutofit/>
          </a:bodyPr>
          <a:lstStyle/>
          <a:p>
            <a:r>
              <a:rPr lang="nl-BE" altLang="nl-BE" dirty="0"/>
              <a:t>Maandelijkse Observatie 2020-2021</a:t>
            </a:r>
          </a:p>
        </p:txBody>
      </p:sp>
      <p:sp>
        <p:nvSpPr>
          <p:cNvPr id="8" name="Tekstvak 7">
            <a:extLst>
              <a:ext uri="{FF2B5EF4-FFF2-40B4-BE49-F238E27FC236}">
                <a16:creationId xmlns:a16="http://schemas.microsoft.com/office/drawing/2014/main" id="{237AF9E8-7A3C-43B8-8F5C-F8CA7903A90D}"/>
              </a:ext>
            </a:extLst>
          </p:cNvPr>
          <p:cNvSpPr txBox="1"/>
          <p:nvPr/>
        </p:nvSpPr>
        <p:spPr>
          <a:xfrm>
            <a:off x="75047" y="6211669"/>
            <a:ext cx="9068953" cy="646331"/>
          </a:xfrm>
          <a:prstGeom prst="rect">
            <a:avLst/>
          </a:prstGeom>
          <a:noFill/>
        </p:spPr>
        <p:txBody>
          <a:bodyPr wrap="square" rtlCol="0">
            <a:spAutoFit/>
          </a:bodyPr>
          <a:lstStyle/>
          <a:p>
            <a:r>
              <a:rPr lang="nl-BE" dirty="0"/>
              <a:t>Galappel, Galwesp, </a:t>
            </a:r>
            <a:r>
              <a:rPr lang="nl-BE" sz="1600" i="1" dirty="0" err="1"/>
              <a:t>Cynips</a:t>
            </a:r>
            <a:r>
              <a:rPr lang="nl-BE" sz="1600" i="1" dirty="0"/>
              <a:t> </a:t>
            </a:r>
            <a:r>
              <a:rPr lang="nl-BE" sz="1600" i="1" dirty="0" err="1"/>
              <a:t>quercusfolii</a:t>
            </a:r>
            <a:r>
              <a:rPr lang="nl-BE" sz="1600" i="1" dirty="0"/>
              <a:t> </a:t>
            </a:r>
            <a:br>
              <a:rPr lang="nl-BE" dirty="0"/>
            </a:br>
            <a:r>
              <a:rPr lang="nl-BE" dirty="0"/>
              <a:t>                                                              Knoopjesgal, satijnen knoopjesgalwesp </a:t>
            </a:r>
            <a:r>
              <a:rPr lang="nl-BE" sz="1600" i="1" dirty="0" err="1"/>
              <a:t>Neuroterus</a:t>
            </a:r>
            <a:r>
              <a:rPr lang="nl-BE" sz="1600" i="1" dirty="0"/>
              <a:t> </a:t>
            </a:r>
            <a:r>
              <a:rPr lang="nl-BE" sz="1600" i="1" dirty="0" err="1"/>
              <a:t>numismalis</a:t>
            </a:r>
            <a:endParaRPr lang="nl-BE" sz="1600" i="1" dirty="0"/>
          </a:p>
        </p:txBody>
      </p:sp>
    </p:spTree>
    <p:extLst>
      <p:ext uri="{BB962C8B-B14F-4D97-AF65-F5344CB8AC3E}">
        <p14:creationId xmlns:p14="http://schemas.microsoft.com/office/powerpoint/2010/main" val="341101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sp>
        <p:nvSpPr>
          <p:cNvPr id="11" name="Tekstvak 10">
            <a:extLst>
              <a:ext uri="{FF2B5EF4-FFF2-40B4-BE49-F238E27FC236}">
                <a16:creationId xmlns:a16="http://schemas.microsoft.com/office/drawing/2014/main" id="{E1D4395E-3031-4A29-BDE8-FA5065BED474}"/>
              </a:ext>
            </a:extLst>
          </p:cNvPr>
          <p:cNvSpPr txBox="1"/>
          <p:nvPr/>
        </p:nvSpPr>
        <p:spPr>
          <a:xfrm>
            <a:off x="2544303" y="1548534"/>
            <a:ext cx="2027697" cy="615553"/>
          </a:xfrm>
          <a:prstGeom prst="rect">
            <a:avLst/>
          </a:prstGeom>
          <a:noFill/>
        </p:spPr>
        <p:txBody>
          <a:bodyPr wrap="square" rtlCol="0">
            <a:spAutoFit/>
          </a:bodyPr>
          <a:lstStyle/>
          <a:p>
            <a:r>
              <a:rPr lang="nl-BE" dirty="0"/>
              <a:t>Melganzenvoet </a:t>
            </a:r>
            <a:br>
              <a:rPr lang="nl-BE" dirty="0"/>
            </a:br>
            <a:r>
              <a:rPr lang="nl-BE" sz="1600" i="1" dirty="0" err="1"/>
              <a:t>Chenopodium</a:t>
            </a:r>
            <a:r>
              <a:rPr lang="nl-BE" sz="1600" i="1" dirty="0"/>
              <a:t> album</a:t>
            </a:r>
            <a:endParaRPr lang="nl-BE" dirty="0"/>
          </a:p>
        </p:txBody>
      </p:sp>
      <p:sp>
        <p:nvSpPr>
          <p:cNvPr id="12" name="Tekstvak 11">
            <a:extLst>
              <a:ext uri="{FF2B5EF4-FFF2-40B4-BE49-F238E27FC236}">
                <a16:creationId xmlns:a16="http://schemas.microsoft.com/office/drawing/2014/main" id="{9A6646A9-942F-405C-8429-D1E237AF40AE}"/>
              </a:ext>
            </a:extLst>
          </p:cNvPr>
          <p:cNvSpPr txBox="1"/>
          <p:nvPr/>
        </p:nvSpPr>
        <p:spPr>
          <a:xfrm>
            <a:off x="3117274" y="6010625"/>
            <a:ext cx="1967345" cy="615553"/>
          </a:xfrm>
          <a:prstGeom prst="rect">
            <a:avLst/>
          </a:prstGeom>
          <a:noFill/>
        </p:spPr>
        <p:txBody>
          <a:bodyPr wrap="square" rtlCol="0">
            <a:spAutoFit/>
          </a:bodyPr>
          <a:lstStyle/>
          <a:p>
            <a:pPr algn="r"/>
            <a:r>
              <a:rPr lang="nl-BE" dirty="0"/>
              <a:t>Watermuur</a:t>
            </a:r>
            <a:br>
              <a:rPr lang="nl-BE" dirty="0"/>
            </a:br>
            <a:r>
              <a:rPr lang="nl-BE" sz="1600" i="1" dirty="0" err="1"/>
              <a:t>Stellaria</a:t>
            </a:r>
            <a:r>
              <a:rPr lang="nl-BE" sz="1600" i="1" dirty="0"/>
              <a:t> </a:t>
            </a:r>
            <a:r>
              <a:rPr lang="nl-BE" sz="1600" i="1" dirty="0" err="1"/>
              <a:t>aquatica</a:t>
            </a:r>
            <a:endParaRPr lang="nl-BE" i="1" dirty="0"/>
          </a:p>
        </p:txBody>
      </p:sp>
      <p:pic>
        <p:nvPicPr>
          <p:cNvPr id="3" name="Tijdelijke aanduiding voor inhoud 2" descr="Afbeelding met bloem, buiten, plant, zittend&#10;&#10;Automatisch gegenereerde beschrijving">
            <a:extLst>
              <a:ext uri="{FF2B5EF4-FFF2-40B4-BE49-F238E27FC236}">
                <a16:creationId xmlns:a16="http://schemas.microsoft.com/office/drawing/2014/main" id="{2D380660-E2A3-4BBB-8293-14138CD460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4971" y="1493115"/>
            <a:ext cx="3751380" cy="5208573"/>
          </a:xfrm>
        </p:spPr>
      </p:pic>
      <p:pic>
        <p:nvPicPr>
          <p:cNvPr id="6" name="Afbeelding 5">
            <a:extLst>
              <a:ext uri="{FF2B5EF4-FFF2-40B4-BE49-F238E27FC236}">
                <a16:creationId xmlns:a16="http://schemas.microsoft.com/office/drawing/2014/main" id="{911BC10C-4466-456C-83A0-04868E0B61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01" y="1493115"/>
            <a:ext cx="2392202" cy="5219350"/>
          </a:xfrm>
          <a:prstGeom prst="rect">
            <a:avLst/>
          </a:prstGeom>
        </p:spPr>
      </p:pic>
    </p:spTree>
    <p:extLst>
      <p:ext uri="{BB962C8B-B14F-4D97-AF65-F5344CB8AC3E}">
        <p14:creationId xmlns:p14="http://schemas.microsoft.com/office/powerpoint/2010/main" val="13897571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buiten&#10;&#10;Automatisch gegenereerde beschrijving">
            <a:extLst>
              <a:ext uri="{FF2B5EF4-FFF2-40B4-BE49-F238E27FC236}">
                <a16:creationId xmlns:a16="http://schemas.microsoft.com/office/drawing/2014/main" id="{76A14ECD-096E-4FFF-8259-45B5887825A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8074" y="1454457"/>
            <a:ext cx="7064662" cy="5298497"/>
          </a:xfrm>
        </p:spPr>
      </p:pic>
      <p:sp>
        <p:nvSpPr>
          <p:cNvPr id="6" name="Tekstvak 5">
            <a:extLst>
              <a:ext uri="{FF2B5EF4-FFF2-40B4-BE49-F238E27FC236}">
                <a16:creationId xmlns:a16="http://schemas.microsoft.com/office/drawing/2014/main" id="{59BA77AD-BF79-4304-B3CD-8380B301273E}"/>
              </a:ext>
            </a:extLst>
          </p:cNvPr>
          <p:cNvSpPr txBox="1"/>
          <p:nvPr/>
        </p:nvSpPr>
        <p:spPr>
          <a:xfrm>
            <a:off x="0" y="5912247"/>
            <a:ext cx="1727986" cy="615553"/>
          </a:xfrm>
          <a:prstGeom prst="rect">
            <a:avLst/>
          </a:prstGeom>
          <a:noFill/>
        </p:spPr>
        <p:txBody>
          <a:bodyPr wrap="square" rtlCol="0">
            <a:spAutoFit/>
          </a:bodyPr>
          <a:lstStyle/>
          <a:p>
            <a:pPr algn="r"/>
            <a:r>
              <a:rPr lang="nl-BE" dirty="0"/>
              <a:t>Buizerd  </a:t>
            </a:r>
            <a:br>
              <a:rPr lang="nl-BE" dirty="0"/>
            </a:br>
            <a:r>
              <a:rPr lang="nl-BE" sz="1600" i="1" dirty="0" err="1"/>
              <a:t>Buteo</a:t>
            </a:r>
            <a:r>
              <a:rPr lang="nl-BE" sz="1600" i="1" dirty="0"/>
              <a:t> </a:t>
            </a:r>
            <a:r>
              <a:rPr lang="nl-BE" sz="1600" i="1" dirty="0" err="1"/>
              <a:t>buteo</a:t>
            </a:r>
            <a:endParaRPr lang="nl-BE" sz="1600" i="1" dirty="0"/>
          </a:p>
        </p:txBody>
      </p:sp>
    </p:spTree>
    <p:extLst>
      <p:ext uri="{BB962C8B-B14F-4D97-AF65-F5344CB8AC3E}">
        <p14:creationId xmlns:p14="http://schemas.microsoft.com/office/powerpoint/2010/main" val="30980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descr="Afbeelding met persoon, plant, hand, sluiten&#10;&#10;Automatisch gegenereerde beschrijving">
            <a:extLst>
              <a:ext uri="{FF2B5EF4-FFF2-40B4-BE49-F238E27FC236}">
                <a16:creationId xmlns:a16="http://schemas.microsoft.com/office/drawing/2014/main" id="{26FC8D81-A959-4803-9F3C-CCE5187CBF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8" y="1416916"/>
            <a:ext cx="6357510" cy="4352925"/>
          </a:xfrm>
        </p:spPr>
      </p:pic>
      <p:pic>
        <p:nvPicPr>
          <p:cNvPr id="5" name="Afbeelding 4">
            <a:extLst>
              <a:ext uri="{FF2B5EF4-FFF2-40B4-BE49-F238E27FC236}">
                <a16:creationId xmlns:a16="http://schemas.microsoft.com/office/drawing/2014/main" id="{FA87F534-3255-4CC8-910A-524FF54AFDDD}"/>
              </a:ext>
            </a:extLst>
          </p:cNvPr>
          <p:cNvPicPr>
            <a:picLocks noChangeAspect="1"/>
          </p:cNvPicPr>
          <p:nvPr/>
        </p:nvPicPr>
        <p:blipFill>
          <a:blip r:embed="rId3"/>
          <a:stretch>
            <a:fillRect/>
          </a:stretch>
        </p:blipFill>
        <p:spPr>
          <a:xfrm>
            <a:off x="5255202" y="3593378"/>
            <a:ext cx="3829050" cy="3200400"/>
          </a:xfrm>
          <a:prstGeom prst="rect">
            <a:avLst/>
          </a:prstGeom>
        </p:spPr>
      </p:pic>
      <p:sp>
        <p:nvSpPr>
          <p:cNvPr id="6" name="Tekstvak 5">
            <a:extLst>
              <a:ext uri="{FF2B5EF4-FFF2-40B4-BE49-F238E27FC236}">
                <a16:creationId xmlns:a16="http://schemas.microsoft.com/office/drawing/2014/main" id="{6FB415BF-B565-4765-B986-5F054DFBA102}"/>
              </a:ext>
            </a:extLst>
          </p:cNvPr>
          <p:cNvSpPr txBox="1"/>
          <p:nvPr/>
        </p:nvSpPr>
        <p:spPr>
          <a:xfrm>
            <a:off x="0" y="5912247"/>
            <a:ext cx="1727986" cy="615553"/>
          </a:xfrm>
          <a:prstGeom prst="rect">
            <a:avLst/>
          </a:prstGeom>
          <a:noFill/>
        </p:spPr>
        <p:txBody>
          <a:bodyPr wrap="square" rtlCol="0">
            <a:spAutoFit/>
          </a:bodyPr>
          <a:lstStyle/>
          <a:p>
            <a:pPr algn="r"/>
            <a:r>
              <a:rPr lang="nl-BE" dirty="0"/>
              <a:t>Atalanta  </a:t>
            </a:r>
            <a:br>
              <a:rPr lang="nl-BE" dirty="0"/>
            </a:br>
            <a:r>
              <a:rPr lang="nl-BE" sz="1600" i="1" dirty="0"/>
              <a:t>Vanessa atalanta</a:t>
            </a:r>
          </a:p>
        </p:txBody>
      </p:sp>
    </p:spTree>
    <p:extLst>
      <p:ext uri="{BB962C8B-B14F-4D97-AF65-F5344CB8AC3E}">
        <p14:creationId xmlns:p14="http://schemas.microsoft.com/office/powerpoint/2010/main" val="391515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3" name="Tijdelijke aanduiding voor inhoud 2">
            <a:extLst>
              <a:ext uri="{FF2B5EF4-FFF2-40B4-BE49-F238E27FC236}">
                <a16:creationId xmlns:a16="http://schemas.microsoft.com/office/drawing/2014/main" id="{148C2AE6-BC63-463F-99BC-FDFCDA35FB6E}"/>
              </a:ext>
            </a:extLst>
          </p:cNvPr>
          <p:cNvPicPr>
            <a:picLocks noGrp="1" noChangeAspect="1"/>
          </p:cNvPicPr>
          <p:nvPr>
            <p:ph idx="1"/>
          </p:nvPr>
        </p:nvPicPr>
        <p:blipFill>
          <a:blip r:embed="rId2"/>
          <a:stretch>
            <a:fillRect/>
          </a:stretch>
        </p:blipFill>
        <p:spPr>
          <a:xfrm>
            <a:off x="135417" y="1510350"/>
            <a:ext cx="4114800" cy="3952875"/>
          </a:xfrm>
        </p:spPr>
      </p:pic>
      <p:pic>
        <p:nvPicPr>
          <p:cNvPr id="1026" name="Picture 2">
            <a:extLst>
              <a:ext uri="{FF2B5EF4-FFF2-40B4-BE49-F238E27FC236}">
                <a16:creationId xmlns:a16="http://schemas.microsoft.com/office/drawing/2014/main" id="{B5D69249-F345-4B48-9F64-FD1B000C2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704" y="1510350"/>
            <a:ext cx="3677879" cy="5283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to bij waarneming">
            <a:extLst>
              <a:ext uri="{FF2B5EF4-FFF2-40B4-BE49-F238E27FC236}">
                <a16:creationId xmlns:a16="http://schemas.microsoft.com/office/drawing/2014/main" id="{7D5EF60A-4BA5-4CB0-91F2-979263E995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6885" y="3429000"/>
            <a:ext cx="2523819" cy="336509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C66B2292-47FD-4CD9-85F4-FCBB7009B1BC}"/>
              </a:ext>
            </a:extLst>
          </p:cNvPr>
          <p:cNvSpPr txBox="1"/>
          <p:nvPr/>
        </p:nvSpPr>
        <p:spPr>
          <a:xfrm>
            <a:off x="135417" y="5559272"/>
            <a:ext cx="2556165" cy="1138773"/>
          </a:xfrm>
          <a:prstGeom prst="rect">
            <a:avLst/>
          </a:prstGeom>
          <a:noFill/>
        </p:spPr>
        <p:txBody>
          <a:bodyPr wrap="square" rtlCol="0">
            <a:spAutoFit/>
          </a:bodyPr>
          <a:lstStyle/>
          <a:p>
            <a:pPr algn="r"/>
            <a:r>
              <a:rPr lang="nl-BE" dirty="0"/>
              <a:t>Ruige, bleke en grote  klaproos  </a:t>
            </a:r>
            <a:br>
              <a:rPr lang="nl-BE" dirty="0"/>
            </a:br>
            <a:r>
              <a:rPr lang="nl-BE" sz="1600" i="1" dirty="0"/>
              <a:t>Papaver </a:t>
            </a:r>
            <a:r>
              <a:rPr lang="nl-BE" sz="1600" i="1" dirty="0" err="1"/>
              <a:t>agrimone</a:t>
            </a:r>
            <a:r>
              <a:rPr lang="nl-BE" sz="1600" i="1" dirty="0"/>
              <a:t>, </a:t>
            </a:r>
            <a:r>
              <a:rPr lang="nl-BE" sz="1600" i="1" dirty="0" err="1"/>
              <a:t>dubium,rhoeas</a:t>
            </a:r>
            <a:endParaRPr lang="nl-BE" sz="1600" i="1" dirty="0"/>
          </a:p>
        </p:txBody>
      </p:sp>
    </p:spTree>
    <p:extLst>
      <p:ext uri="{BB962C8B-B14F-4D97-AF65-F5344CB8AC3E}">
        <p14:creationId xmlns:p14="http://schemas.microsoft.com/office/powerpoint/2010/main" val="85434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Maandelijkse Observatie 2020-2021</a:t>
            </a:r>
          </a:p>
        </p:txBody>
      </p:sp>
      <p:pic>
        <p:nvPicPr>
          <p:cNvPr id="23" name="Afbeelding 22" descr="Afbeelding met boom, persoon, buiten, mensen&#10;&#10;Automatisch gegenereerde beschrijving">
            <a:extLst>
              <a:ext uri="{FF2B5EF4-FFF2-40B4-BE49-F238E27FC236}">
                <a16:creationId xmlns:a16="http://schemas.microsoft.com/office/drawing/2014/main" id="{606F3C56-6435-4150-BEE5-3A518703CD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821" y="1427679"/>
            <a:ext cx="7204364" cy="5403273"/>
          </a:xfrm>
          <a:prstGeom prst="rect">
            <a:avLst/>
          </a:prstGeom>
        </p:spPr>
      </p:pic>
    </p:spTree>
    <p:extLst>
      <p:ext uri="{BB962C8B-B14F-4D97-AF65-F5344CB8AC3E}">
        <p14:creationId xmlns:p14="http://schemas.microsoft.com/office/powerpoint/2010/main" val="273091539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De Heukels steeds bij de hand</a:t>
            </a:r>
          </a:p>
        </p:txBody>
      </p:sp>
      <p:pic>
        <p:nvPicPr>
          <p:cNvPr id="5" name="Afbeelding 4" descr="Afbeelding met gras, buiten, persoon, jongen&#10;&#10;Automatisch gegenereerde beschrijving">
            <a:extLst>
              <a:ext uri="{FF2B5EF4-FFF2-40B4-BE49-F238E27FC236}">
                <a16:creationId xmlns:a16="http://schemas.microsoft.com/office/drawing/2014/main" id="{F0C5AA5A-B780-4470-A2F0-48F7D8654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3552" y="2455164"/>
            <a:ext cx="5870448" cy="4402836"/>
          </a:xfrm>
          <a:prstGeom prst="rect">
            <a:avLst/>
          </a:prstGeom>
        </p:spPr>
      </p:pic>
      <p:pic>
        <p:nvPicPr>
          <p:cNvPr id="3" name="Tijdelijke aanduiding voor inhoud 2" descr="Afbeelding met gras, persoon&#10;&#10;Automatisch gegenereerde beschrijving">
            <a:extLst>
              <a:ext uri="{FF2B5EF4-FFF2-40B4-BE49-F238E27FC236}">
                <a16:creationId xmlns:a16="http://schemas.microsoft.com/office/drawing/2014/main" id="{C688D28B-6E95-4175-86C3-BBC5F70319D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6875" y="1469009"/>
            <a:ext cx="4892326" cy="3261551"/>
          </a:xfrm>
        </p:spPr>
      </p:pic>
    </p:spTree>
    <p:extLst>
      <p:ext uri="{BB962C8B-B14F-4D97-AF65-F5344CB8AC3E}">
        <p14:creationId xmlns:p14="http://schemas.microsoft.com/office/powerpoint/2010/main" val="185697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err="1"/>
              <a:t>Klingse</a:t>
            </a:r>
            <a:r>
              <a:rPr lang="nl-BE" altLang="nl-BE" dirty="0"/>
              <a:t> Warande</a:t>
            </a:r>
          </a:p>
        </p:txBody>
      </p:sp>
      <p:pic>
        <p:nvPicPr>
          <p:cNvPr id="3" name="Tijdelijke aanduiding voor inhoud 2" descr="Korenbloem Centaurea cyanus&#10;&#10;Automatisch gegenereerde beschrijving">
            <a:extLst>
              <a:ext uri="{FF2B5EF4-FFF2-40B4-BE49-F238E27FC236}">
                <a16:creationId xmlns:a16="http://schemas.microsoft.com/office/drawing/2014/main" id="{ABA649F5-42A8-4423-B0CC-37838741D4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48397" y="1523784"/>
            <a:ext cx="6833516" cy="4555678"/>
          </a:xfrm>
        </p:spPr>
      </p:pic>
      <p:sp>
        <p:nvSpPr>
          <p:cNvPr id="5" name="Tekstvak 4">
            <a:extLst>
              <a:ext uri="{FF2B5EF4-FFF2-40B4-BE49-F238E27FC236}">
                <a16:creationId xmlns:a16="http://schemas.microsoft.com/office/drawing/2014/main" id="{A30557D0-A9FC-442E-A7B9-F6FF00F874C7}"/>
              </a:ext>
            </a:extLst>
          </p:cNvPr>
          <p:cNvSpPr txBox="1"/>
          <p:nvPr/>
        </p:nvSpPr>
        <p:spPr>
          <a:xfrm>
            <a:off x="247649" y="6079462"/>
            <a:ext cx="3853833" cy="369332"/>
          </a:xfrm>
          <a:prstGeom prst="rect">
            <a:avLst/>
          </a:prstGeom>
          <a:noFill/>
        </p:spPr>
        <p:txBody>
          <a:bodyPr wrap="square" rtlCol="0">
            <a:spAutoFit/>
          </a:bodyPr>
          <a:lstStyle/>
          <a:p>
            <a:r>
              <a:rPr lang="nl-BE" dirty="0"/>
              <a:t>Korenbloem  </a:t>
            </a:r>
            <a:r>
              <a:rPr lang="nl-BE" sz="1600" i="1" dirty="0"/>
              <a:t>Centaurea cyanus</a:t>
            </a:r>
            <a:endParaRPr lang="nl-BE"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Konijnenpijpen</a:t>
            </a:r>
          </a:p>
        </p:txBody>
      </p:sp>
      <p:pic>
        <p:nvPicPr>
          <p:cNvPr id="3" name="Tijdelijke aanduiding voor inhoud 2" descr="Afbeelding met schimmels, buiten, plant, gestreept nestzwammetje&#10;&#10;Automatisch gegenereerde beschrijving">
            <a:extLst>
              <a:ext uri="{FF2B5EF4-FFF2-40B4-BE49-F238E27FC236}">
                <a16:creationId xmlns:a16="http://schemas.microsoft.com/office/drawing/2014/main" id="{57711480-CB64-4E0F-91B0-31AABBA3B32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9970" y="1514729"/>
            <a:ext cx="4944093" cy="5214159"/>
          </a:xfrm>
        </p:spPr>
      </p:pic>
      <p:sp>
        <p:nvSpPr>
          <p:cNvPr id="7" name="Tekstvak 6">
            <a:extLst>
              <a:ext uri="{FF2B5EF4-FFF2-40B4-BE49-F238E27FC236}">
                <a16:creationId xmlns:a16="http://schemas.microsoft.com/office/drawing/2014/main" id="{48F0D3B7-50B5-4CD5-914C-B8A52D4ECFA8}"/>
              </a:ext>
            </a:extLst>
          </p:cNvPr>
          <p:cNvSpPr txBox="1"/>
          <p:nvPr/>
        </p:nvSpPr>
        <p:spPr>
          <a:xfrm>
            <a:off x="5290167" y="5545465"/>
            <a:ext cx="3853833" cy="369332"/>
          </a:xfrm>
          <a:prstGeom prst="rect">
            <a:avLst/>
          </a:prstGeom>
          <a:noFill/>
        </p:spPr>
        <p:txBody>
          <a:bodyPr wrap="square" rtlCol="0">
            <a:spAutoFit/>
          </a:bodyPr>
          <a:lstStyle/>
          <a:p>
            <a:r>
              <a:rPr lang="nl-BE" dirty="0"/>
              <a:t>Bleek nestzwammetje  </a:t>
            </a:r>
            <a:r>
              <a:rPr lang="nl-BE" sz="1600" i="1" dirty="0" err="1"/>
              <a:t>Cyathus</a:t>
            </a:r>
            <a:r>
              <a:rPr lang="nl-BE" sz="1600" i="1" dirty="0"/>
              <a:t> </a:t>
            </a:r>
            <a:r>
              <a:rPr lang="nl-BE" sz="1600" i="1" dirty="0" err="1"/>
              <a:t>olla</a:t>
            </a:r>
            <a:endParaRPr lang="nl-BE" i="1" dirty="0"/>
          </a:p>
        </p:txBody>
      </p:sp>
    </p:spTree>
    <p:extLst>
      <p:ext uri="{BB962C8B-B14F-4D97-AF65-F5344CB8AC3E}">
        <p14:creationId xmlns:p14="http://schemas.microsoft.com/office/powerpoint/2010/main" val="51142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We werden steeds geobserveerd</a:t>
            </a:r>
          </a:p>
        </p:txBody>
      </p:sp>
      <p:pic>
        <p:nvPicPr>
          <p:cNvPr id="6" name="Tijdelijke aanduiding voor inhoud 5" descr="Afbeelding met vogel, roofvogel&#10;&#10;Automatisch gegenereerde beschrijving">
            <a:extLst>
              <a:ext uri="{FF2B5EF4-FFF2-40B4-BE49-F238E27FC236}">
                <a16:creationId xmlns:a16="http://schemas.microsoft.com/office/drawing/2014/main" id="{3EB25FA4-3005-467A-836C-27D1802BD5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59" y="1407582"/>
            <a:ext cx="8863241" cy="5185241"/>
          </a:xfrm>
        </p:spPr>
      </p:pic>
      <p:sp>
        <p:nvSpPr>
          <p:cNvPr id="10" name="Tekstvak 9">
            <a:extLst>
              <a:ext uri="{FF2B5EF4-FFF2-40B4-BE49-F238E27FC236}">
                <a16:creationId xmlns:a16="http://schemas.microsoft.com/office/drawing/2014/main" id="{3EDFB790-3CF4-4BA2-BF1C-958B270E183A}"/>
              </a:ext>
            </a:extLst>
          </p:cNvPr>
          <p:cNvSpPr txBox="1"/>
          <p:nvPr/>
        </p:nvSpPr>
        <p:spPr>
          <a:xfrm>
            <a:off x="5153008" y="6013950"/>
            <a:ext cx="3853833" cy="369332"/>
          </a:xfrm>
          <a:prstGeom prst="rect">
            <a:avLst/>
          </a:prstGeom>
          <a:noFill/>
        </p:spPr>
        <p:txBody>
          <a:bodyPr wrap="square" rtlCol="0">
            <a:spAutoFit/>
          </a:bodyPr>
          <a:lstStyle/>
          <a:p>
            <a:r>
              <a:rPr lang="nl-BE" dirty="0"/>
              <a:t>Wespendief </a:t>
            </a:r>
            <a:r>
              <a:rPr lang="nl-BE" sz="1600" i="1" dirty="0" err="1"/>
              <a:t>Falco</a:t>
            </a:r>
            <a:r>
              <a:rPr lang="nl-BE" sz="1600" i="1" dirty="0"/>
              <a:t> apivorus</a:t>
            </a:r>
            <a:endParaRPr lang="nl-BE" i="1" dirty="0"/>
          </a:p>
        </p:txBody>
      </p:sp>
    </p:spTree>
    <p:extLst>
      <p:ext uri="{BB962C8B-B14F-4D97-AF65-F5344CB8AC3E}">
        <p14:creationId xmlns:p14="http://schemas.microsoft.com/office/powerpoint/2010/main" val="199546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boom, buiten, gras, staand&#10;&#10;Automatisch gegenereerde beschrijving">
            <a:extLst>
              <a:ext uri="{FF2B5EF4-FFF2-40B4-BE49-F238E27FC236}">
                <a16:creationId xmlns:a16="http://schemas.microsoft.com/office/drawing/2014/main" id="{AD5A5E18-9304-4F7D-9459-5E8B30433D6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061" b="7525"/>
          <a:stretch/>
        </p:blipFill>
        <p:spPr>
          <a:xfrm>
            <a:off x="248193" y="1825624"/>
            <a:ext cx="8647611" cy="4353107"/>
          </a:xfrm>
          <a:noFill/>
        </p:spPr>
      </p:pic>
      <p:sp>
        <p:nvSpPr>
          <p:cNvPr id="3074" name="Titel 1"/>
          <p:cNvSpPr>
            <a:spLocks noGrp="1"/>
          </p:cNvSpPr>
          <p:nvPr>
            <p:ph type="title"/>
          </p:nvPr>
        </p:nvSpPr>
        <p:spPr>
          <a:xfrm>
            <a:off x="165100" y="254000"/>
            <a:ext cx="7199527" cy="1041400"/>
          </a:xfrm>
        </p:spPr>
        <p:txBody>
          <a:bodyPr wrap="square" anchor="ctr">
            <a:normAutofit/>
          </a:bodyPr>
          <a:lstStyle/>
          <a:p>
            <a:r>
              <a:rPr lang="nl-BE" altLang="nl-BE" dirty="0"/>
              <a:t>In korte broek…</a:t>
            </a:r>
          </a:p>
        </p:txBody>
      </p:sp>
    </p:spTree>
    <p:extLst>
      <p:ext uri="{BB962C8B-B14F-4D97-AF65-F5344CB8AC3E}">
        <p14:creationId xmlns:p14="http://schemas.microsoft.com/office/powerpoint/2010/main" val="353729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247650" y="330200"/>
            <a:ext cx="8648700" cy="927100"/>
          </a:xfrm>
        </p:spPr>
        <p:txBody>
          <a:bodyPr/>
          <a:lstStyle/>
          <a:p>
            <a:r>
              <a:rPr lang="nl-BE" altLang="nl-BE" dirty="0"/>
              <a:t>… of in een fikse regenbui</a:t>
            </a:r>
          </a:p>
        </p:txBody>
      </p:sp>
      <p:pic>
        <p:nvPicPr>
          <p:cNvPr id="3" name="Tijdelijke aanduiding voor inhoud 2" descr="Afbeelding met gras, buiten, veld, staand&#10;&#10;Automatisch gegenereerde beschrijving">
            <a:extLst>
              <a:ext uri="{FF2B5EF4-FFF2-40B4-BE49-F238E27FC236}">
                <a16:creationId xmlns:a16="http://schemas.microsoft.com/office/drawing/2014/main" id="{96EE1F08-2F95-4D71-B931-0B265D3CE8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7650" y="2020094"/>
            <a:ext cx="8648700" cy="3963987"/>
          </a:xfrm>
        </p:spPr>
      </p:pic>
    </p:spTree>
    <p:extLst>
      <p:ext uri="{BB962C8B-B14F-4D97-AF65-F5344CB8AC3E}">
        <p14:creationId xmlns:p14="http://schemas.microsoft.com/office/powerpoint/2010/main" val="90108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atuurpunt">
      <a:majorFont>
        <a:latin typeface="Arial"/>
        <a:ea typeface=""/>
        <a:cs typeface=""/>
      </a:majorFont>
      <a:minorFont>
        <a:latin typeface="Arial"/>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46FBD5C1-ECF6-44A9-9F38-4D9FED6A2738}" vid="{0CA7E6FE-E0D6-4E9E-971C-033158F5F3B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1722</TotalTime>
  <Words>446</Words>
  <Application>Microsoft Office PowerPoint</Application>
  <PresentationFormat>Diavoorstelling (4:3)</PresentationFormat>
  <Paragraphs>96</Paragraphs>
  <Slides>38</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38</vt:i4>
      </vt:variant>
    </vt:vector>
  </HeadingPairs>
  <TitlesOfParts>
    <vt:vector size="43" baseType="lpstr">
      <vt:lpstr>Arial</vt:lpstr>
      <vt:lpstr>Arial</vt:lpstr>
      <vt:lpstr>Calibri</vt:lpstr>
      <vt:lpstr>Calibri Light</vt:lpstr>
      <vt:lpstr>Kantoorthema</vt:lpstr>
      <vt:lpstr>Maandelijkse ObservatieWandelingen                                                       2020 - 2021</vt:lpstr>
      <vt:lpstr>Maandelijkse Observatie 2020-2021</vt:lpstr>
      <vt:lpstr>Als de bril niet helpt, dan de loep</vt:lpstr>
      <vt:lpstr>De Heukels steeds bij de hand</vt:lpstr>
      <vt:lpstr>Klingse Warande</vt:lpstr>
      <vt:lpstr>Konijnenpijpen</vt:lpstr>
      <vt:lpstr>We werden steeds geobserveerd</vt:lpstr>
      <vt:lpstr>In korte broek…</vt:lpstr>
      <vt:lpstr>… of in een fikse regenbui</vt:lpstr>
      <vt:lpstr>Maar na regen komt zonneschijn of..</vt:lpstr>
      <vt:lpstr>... een mondkapje.</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lpstr>Maandelijkse Observatie 2020-2021</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Joris Gansemans</dc:creator>
  <cp:lastModifiedBy>Guy De Vos</cp:lastModifiedBy>
  <cp:revision>40</cp:revision>
  <dcterms:created xsi:type="dcterms:W3CDTF">2014-03-26T16:36:33Z</dcterms:created>
  <dcterms:modified xsi:type="dcterms:W3CDTF">2022-03-21T17:07:55Z</dcterms:modified>
</cp:coreProperties>
</file>